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674" r:id="rId2"/>
    <p:sldMasterId id="2147483666" r:id="rId3"/>
    <p:sldMasterId id="2147483679" r:id="rId4"/>
    <p:sldMasterId id="2147483684" r:id="rId5"/>
    <p:sldMasterId id="2147483689" r:id="rId6"/>
    <p:sldMasterId id="2147483695" r:id="rId7"/>
    <p:sldMasterId id="2147483701" r:id="rId8"/>
  </p:sldMasterIdLst>
  <p:notesMasterIdLst>
    <p:notesMasterId r:id="rId51"/>
  </p:notesMasterIdLst>
  <p:sldIdLst>
    <p:sldId id="259" r:id="rId9"/>
    <p:sldId id="272" r:id="rId10"/>
    <p:sldId id="257" r:id="rId11"/>
    <p:sldId id="306" r:id="rId12"/>
    <p:sldId id="340" r:id="rId13"/>
    <p:sldId id="344" r:id="rId14"/>
    <p:sldId id="308" r:id="rId15"/>
    <p:sldId id="309" r:id="rId16"/>
    <p:sldId id="316" r:id="rId17"/>
    <p:sldId id="310" r:id="rId18"/>
    <p:sldId id="345" r:id="rId19"/>
    <p:sldId id="346" r:id="rId20"/>
    <p:sldId id="317" r:id="rId21"/>
    <p:sldId id="339" r:id="rId22"/>
    <p:sldId id="423" r:id="rId23"/>
    <p:sldId id="428" r:id="rId24"/>
    <p:sldId id="426" r:id="rId25"/>
    <p:sldId id="427" r:id="rId26"/>
    <p:sldId id="425" r:id="rId27"/>
    <p:sldId id="424" r:id="rId28"/>
    <p:sldId id="330" r:id="rId29"/>
    <p:sldId id="331" r:id="rId30"/>
    <p:sldId id="333" r:id="rId31"/>
    <p:sldId id="332" r:id="rId32"/>
    <p:sldId id="348" r:id="rId33"/>
    <p:sldId id="319" r:id="rId34"/>
    <p:sldId id="349" r:id="rId35"/>
    <p:sldId id="418" r:id="rId36"/>
    <p:sldId id="419" r:id="rId37"/>
    <p:sldId id="422" r:id="rId38"/>
    <p:sldId id="337" r:id="rId39"/>
    <p:sldId id="320" r:id="rId40"/>
    <p:sldId id="338" r:id="rId41"/>
    <p:sldId id="321" r:id="rId42"/>
    <p:sldId id="314" r:id="rId43"/>
    <p:sldId id="341" r:id="rId44"/>
    <p:sldId id="342" r:id="rId45"/>
    <p:sldId id="315" r:id="rId46"/>
    <p:sldId id="329" r:id="rId47"/>
    <p:sldId id="322" r:id="rId48"/>
    <p:sldId id="343" r:id="rId49"/>
    <p:sldId id="347"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83094-3F72-45DA-B3FE-0A2EA388F059}" v="5" dt="2019-03-29T21:08:33.8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5/10/relationships/revisionInfo" Target="revisionInfo.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ston Tyler Bragg" userId="S::braggbt@warhawks.ulm.edu::172e0e05-3965-41ae-8a1a-cdf750d91c8e" providerId="AD" clId="Web-{41183094-3F72-45DA-B3FE-0A2EA388F059}"/>
    <pc:docChg chg="modSld">
      <pc:chgData name="Boston Tyler Bragg" userId="S::braggbt@warhawks.ulm.edu::172e0e05-3965-41ae-8a1a-cdf750d91c8e" providerId="AD" clId="Web-{41183094-3F72-45DA-B3FE-0A2EA388F059}" dt="2019-03-29T21:08:33.861" v="5" actId="20577"/>
      <pc:docMkLst>
        <pc:docMk/>
      </pc:docMkLst>
      <pc:sldChg chg="delSp modSp">
        <pc:chgData name="Boston Tyler Bragg" userId="S::braggbt@warhawks.ulm.edu::172e0e05-3965-41ae-8a1a-cdf750d91c8e" providerId="AD" clId="Web-{41183094-3F72-45DA-B3FE-0A2EA388F059}" dt="2019-03-29T21:08:33.861" v="5" actId="20577"/>
        <pc:sldMkLst>
          <pc:docMk/>
          <pc:sldMk cId="0" sldId="314"/>
        </pc:sldMkLst>
        <pc:spChg chg="mod">
          <ac:chgData name="Boston Tyler Bragg" userId="S::braggbt@warhawks.ulm.edu::172e0e05-3965-41ae-8a1a-cdf750d91c8e" providerId="AD" clId="Web-{41183094-3F72-45DA-B3FE-0A2EA388F059}" dt="2019-03-29T21:08:33.861" v="5" actId="20577"/>
          <ac:spMkLst>
            <pc:docMk/>
            <pc:sldMk cId="0" sldId="314"/>
            <ac:spMk id="3" creationId="{00000000-0000-0000-0000-000000000000}"/>
          </ac:spMkLst>
        </pc:spChg>
        <pc:spChg chg="del mod">
          <ac:chgData name="Boston Tyler Bragg" userId="S::braggbt@warhawks.ulm.edu::172e0e05-3965-41ae-8a1a-cdf750d91c8e" providerId="AD" clId="Web-{41183094-3F72-45DA-B3FE-0A2EA388F059}" dt="2019-03-29T21:08:11.502" v="1"/>
          <ac:spMkLst>
            <pc:docMk/>
            <pc:sldMk cId="0" sldId="314"/>
            <ac:spMk id="4"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F5E0E3-3267-4A6B-84AA-D60E629A7245}" type="datetimeFigureOut">
              <a:rPr lang="en-US" smtClean="0"/>
              <a:pPr/>
              <a:t>3/29/2019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A702E2-93E8-4C88-9B57-6CBB94974C3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24</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i="1" kern="1200">
                <a:solidFill>
                  <a:schemeClr val="tx1"/>
                </a:solidFill>
                <a:effectLst/>
                <a:latin typeface="+mn-lt"/>
                <a:ea typeface="+mn-ea"/>
                <a:cs typeface="+mn-cs"/>
              </a:rPr>
              <a:t>This is research from Jamison Utter while he was at </a:t>
            </a:r>
            <a:r>
              <a:rPr lang="en-GB" sz="900" i="1" kern="1200" err="1">
                <a:solidFill>
                  <a:schemeClr val="tx1"/>
                </a:solidFill>
                <a:effectLst/>
                <a:latin typeface="+mn-lt"/>
                <a:ea typeface="+mn-ea"/>
                <a:cs typeface="+mn-cs"/>
              </a:rPr>
              <a:t>InfoBlox</a:t>
            </a:r>
            <a:r>
              <a:rPr lang="en-GB" sz="900" i="1" kern="1200">
                <a:solidFill>
                  <a:schemeClr val="tx1"/>
                </a:solidFill>
                <a:effectLst/>
                <a:latin typeface="+mn-lt"/>
                <a:ea typeface="+mn-ea"/>
                <a:cs typeface="+mn-cs"/>
              </a:rPr>
              <a:t>, and Jamison wanted to find out about the process of setting up a ransomware campaign. Jamison is a super smart guy but wanted to do this using no specialist or coding skills.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He went to the Dark Web and found someone who would supply him with all he needed run a ransomware campaign, code, payload etc. the supplier even gave guaranteed infection rates and 90 days of support for $3,000 Dollars.</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They quoted a guaranteed 10% Infection Rate</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They quoted a half a percent pay out.</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Next Jamison needed to drive traffic to his new campaign, just like most of us in business need to do and so he engaged someone, again on the Dark Web to do Search Engine Optimisation and Traffic Acquisition for him. Again this came with Guarantees. </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This time “of clicks per day”.</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Jamison was in principle going to ask for 1 Bitcoin which at the time was around $300 Dollars.</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Now I just want to point out Jamison never ran the campaign but here we have all the components for him to do so if his motives were different.</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So Let’s look at the Maths.</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br>
              <a:rPr lang="en-GB" sz="900" b="1" i="1" kern="1200">
                <a:solidFill>
                  <a:schemeClr val="tx1"/>
                </a:solidFill>
                <a:effectLst/>
                <a:latin typeface="+mn-lt"/>
                <a:ea typeface="+mn-ea"/>
                <a:cs typeface="+mn-cs"/>
              </a:rPr>
            </a:br>
            <a:endParaRPr lang="en-GB" sz="90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10"/>
          </p:nvPr>
        </p:nvSpPr>
        <p:spPr/>
        <p:txBody>
          <a:bodyPr/>
          <a:lstStyle/>
          <a:p>
            <a:fld id="{B32B9A40-6220-4BC3-9B28-DCE01F117DD8}" type="slidenum">
              <a:rPr lang="en-US" smtClean="0"/>
              <a:pPr/>
              <a:t>28</a:t>
            </a:fld>
            <a:endParaRPr lang="en-US"/>
          </a:p>
        </p:txBody>
      </p:sp>
    </p:spTree>
    <p:extLst>
      <p:ext uri="{BB962C8B-B14F-4D97-AF65-F5344CB8AC3E}">
        <p14:creationId xmlns:p14="http://schemas.microsoft.com/office/powerpoint/2010/main" val="1878708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1" kern="1200">
                <a:solidFill>
                  <a:schemeClr val="tx1"/>
                </a:solidFill>
                <a:effectLst/>
                <a:latin typeface="+mn-lt"/>
                <a:ea typeface="+mn-ea"/>
                <a:cs typeface="+mn-cs"/>
              </a:rPr>
              <a:t>The Maths</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20,000 visitors with a guaranteed Infection Rate of 10%</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	Is 2,000 Infections per Day</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With a half a percent pay out makes 10 pay outs per Day</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10 pay-outs of $300 for 90 days is</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		= $270,000</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Now that’s a pretty compelling ROI.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And this isn’t a Dragons Den pitch trying to get you all to invest.</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We can see why it’s become the cyber criminal’s favourite technique for making money.</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With this in mind let’s look at some of the campaigns we’re seeing in the wild. </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32B9A40-6220-4BC3-9B28-DCE01F117DD8}" type="slidenum">
              <a:rPr lang="en-US" smtClean="0"/>
              <a:pPr/>
              <a:t>29</a:t>
            </a:fld>
            <a:endParaRPr lang="en-US"/>
          </a:p>
        </p:txBody>
      </p:sp>
    </p:spTree>
    <p:extLst>
      <p:ext uri="{BB962C8B-B14F-4D97-AF65-F5344CB8AC3E}">
        <p14:creationId xmlns:p14="http://schemas.microsoft.com/office/powerpoint/2010/main" val="3943596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i="1" kern="1200">
                <a:solidFill>
                  <a:schemeClr val="tx1"/>
                </a:solidFill>
                <a:effectLst/>
                <a:latin typeface="+mn-lt"/>
                <a:ea typeface="+mn-ea"/>
                <a:cs typeface="+mn-cs"/>
              </a:rPr>
              <a:t>Well if you’re in a situation where you have to, then you have to. But as we’ve seen the ROI </a:t>
            </a:r>
            <a:r>
              <a:rPr lang="en-GB" sz="900" b="1" i="1" kern="1200">
                <a:solidFill>
                  <a:schemeClr val="tx1"/>
                </a:solidFill>
                <a:effectLst/>
                <a:latin typeface="+mn-lt"/>
                <a:ea typeface="+mn-ea"/>
                <a:cs typeface="+mn-cs"/>
              </a:rPr>
              <a:t>is huge</a:t>
            </a:r>
            <a:r>
              <a:rPr lang="en-GB" sz="900" i="1" kern="1200">
                <a:solidFill>
                  <a:schemeClr val="tx1"/>
                </a:solidFill>
                <a:effectLst/>
                <a:latin typeface="+mn-lt"/>
                <a:ea typeface="+mn-ea"/>
                <a:cs typeface="+mn-cs"/>
              </a:rPr>
              <a:t> so anything we do to reduce the percentage that pay out as well as reduce the percentage getting infected then we can damage the ROI and make it less attractive for the cyber criminals.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I read on the register that destroying the Business Model is not your job, and of course it isn’t but if you do pay then you’re an ideal customer, would the cybercriminal target you again, perhaps 1 bitcoin was easy for you to pay, so next time they’ll ask for 3. </a:t>
            </a:r>
            <a:endParaRPr lang="en-GB" sz="900" kern="1200">
              <a:solidFill>
                <a:schemeClr val="tx1"/>
              </a:solidFill>
              <a:effectLst/>
              <a:latin typeface="+mn-lt"/>
              <a:ea typeface="+mn-ea"/>
              <a:cs typeface="+mn-cs"/>
            </a:endParaRPr>
          </a:p>
          <a:p>
            <a:r>
              <a:rPr lang="en-GB" sz="900" i="1" kern="1200">
                <a:solidFill>
                  <a:schemeClr val="tx1"/>
                </a:solidFill>
                <a:effectLst/>
                <a:latin typeface="+mn-lt"/>
                <a:ea typeface="+mn-ea"/>
                <a:cs typeface="+mn-cs"/>
              </a:rPr>
              <a:t>I’m not trying to scare you but the research shows they are very keen to give good customer service and knowing the customer is important.</a:t>
            </a:r>
            <a:endParaRPr lang="en-GB" sz="900" kern="1200">
              <a:solidFill>
                <a:schemeClr val="tx1"/>
              </a:solidFill>
              <a:effectLst/>
              <a:latin typeface="+mn-lt"/>
              <a:ea typeface="+mn-ea"/>
              <a:cs typeface="+mn-cs"/>
            </a:endParaRPr>
          </a:p>
          <a:p>
            <a:r>
              <a:rPr lang="en-GB" sz="900" b="1" kern="1200">
                <a:solidFill>
                  <a:schemeClr val="tx1"/>
                </a:solidFill>
                <a:effectLst/>
                <a:latin typeface="+mn-lt"/>
                <a:ea typeface="+mn-ea"/>
                <a:cs typeface="+mn-cs"/>
              </a:rPr>
              <a:t>Click</a:t>
            </a:r>
            <a:r>
              <a:rPr lang="en-GB" sz="900" i="1" kern="1200">
                <a:solidFill>
                  <a:schemeClr val="tx1"/>
                </a:solidFill>
                <a:effectLst/>
                <a:latin typeface="+mn-lt"/>
                <a:ea typeface="+mn-ea"/>
                <a:cs typeface="+mn-cs"/>
              </a:rPr>
              <a:t> </a:t>
            </a:r>
            <a:endParaRPr lang="en-GB" sz="90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10"/>
          </p:nvPr>
        </p:nvSpPr>
        <p:spPr/>
        <p:txBody>
          <a:bodyPr/>
          <a:lstStyle/>
          <a:p>
            <a:fld id="{B32B9A40-6220-4BC3-9B28-DCE01F117DD8}" type="slidenum">
              <a:rPr lang="en-US" smtClean="0"/>
              <a:pPr/>
              <a:t>30</a:t>
            </a:fld>
            <a:endParaRPr lang="en-US"/>
          </a:p>
        </p:txBody>
      </p:sp>
    </p:spTree>
    <p:extLst>
      <p:ext uri="{BB962C8B-B14F-4D97-AF65-F5344CB8AC3E}">
        <p14:creationId xmlns:p14="http://schemas.microsoft.com/office/powerpoint/2010/main" val="30241328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38</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39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40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41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42</a:t>
            </a:fld>
            <a:endParaRPr lang="en-US"/>
          </a:p>
        </p:txBody>
      </p:sp>
    </p:spTree>
    <p:extLst>
      <p:ext uri="{BB962C8B-B14F-4D97-AF65-F5344CB8AC3E}">
        <p14:creationId xmlns:p14="http://schemas.microsoft.com/office/powerpoint/2010/main" val="335606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6A702E2-93E8-4C88-9B57-6CBB94974C32}"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ADDA565D-ABD3-45FA-AC01-1B6658CFC37F}" type="datetimeFigureOut">
              <a:rPr lang="en-US"/>
              <a:pPr>
                <a:defRPr/>
              </a:pPr>
              <a:t>3/29/2019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CDAED83-0219-4F0D-BE97-AE5B3D713833}"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9DD1D5A-C4D4-4969-BC33-19EDF0D426DA}" type="datetimeFigureOut">
              <a:rPr lang="en-US"/>
              <a:pPr>
                <a:defRPr/>
              </a:pPr>
              <a:t>3/29/2019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8607BA-0027-49A8-B283-32E4CA1FD98B}" type="slidenum">
              <a:rPr lang="en-US"/>
              <a:pPr>
                <a:defRPr/>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A68A010-6F6D-439F-A9EA-32FCA49597E0}" type="datetimeFigureOut">
              <a:rPr lang="en-US"/>
              <a:pPr>
                <a:defRPr/>
              </a:pPr>
              <a:t>3/29/2019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96A225C-E831-46D5-8DB9-356F15AED36A}" type="slidenum">
              <a:rPr lang="en-US"/>
              <a:pPr>
                <a:defRPr/>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AFE11B97-C9CE-4F0B-8E5C-D8C8B22D1CE7}" type="datetimeFigureOut">
              <a:rPr lang="en-US"/>
              <a:pPr>
                <a:defRPr/>
              </a:pPr>
              <a:t>3/29/2019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016937A-5464-4134-A99A-51DDDB63261E}"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2C7A15F5-B696-4969-8599-5EC50C2F494D}" type="datetimeFigureOut">
              <a:rPr lang="en-US"/>
              <a:pPr>
                <a:defRPr/>
              </a:pPr>
              <a:t>3/29/2019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EA94B19-B47E-4129-8A2D-E5D33C74F183}"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7FD18CD8-D219-416F-9010-E6AF668D6CC6}" type="datetimeFigureOut">
              <a:rPr lang="en-US"/>
              <a:pPr>
                <a:defRPr/>
              </a:pPr>
              <a:t>3/29/2019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31FE7B12-3FF8-46D0-8BD4-0FEAB6368AA1}"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B76D9BD-D340-439C-8DFE-7A14A7E97F6E}" type="datetimeFigureOut">
              <a:rPr lang="en-US"/>
              <a:pPr>
                <a:defRPr/>
              </a:pPr>
              <a:t>3/29/2019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1CB3950-72E5-4BA6-A60B-84F7712C3A5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E8362E8-9782-4647-BF52-1B49AC1C1E6D}" type="datetimeFigureOut">
              <a:rPr lang="en-US"/>
              <a:pPr>
                <a:defRPr/>
              </a:pPr>
              <a:t>3/29/2019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187554-4E90-44E2-B3FC-9DC90415DA64}"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718AA80-CB9A-4555-B675-416EE44B2131}" type="datetimeFigureOut">
              <a:rPr lang="en-US"/>
              <a:pPr>
                <a:defRPr/>
              </a:pPr>
              <a:t>3/29/2019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7301A74-04AF-4DBE-A110-67D8FF42ECDA}"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A786079D-5716-43CA-8FD1-FA5A297D5E57}" type="datetimeFigureOut">
              <a:rPr lang="en-US"/>
              <a:pPr>
                <a:defRPr/>
              </a:pPr>
              <a:t>3/29/2019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38171B-637B-4C66-ACA6-53CF19876A5C}"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03958A5-3F1B-48C7-B6CE-EFDC3270B773}" type="datetimeFigureOut">
              <a:rPr lang="en-US"/>
              <a:pPr>
                <a:defRPr/>
              </a:pPr>
              <a:t>3/29/2019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2B7452F-D0CC-4072-961F-56F3BF32C50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11.xml"/><Relationship Id="rId7"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4.jpeg"/><Relationship Id="rId5" Type="http://schemas.openxmlformats.org/officeDocument/2006/relationships/theme" Target="../theme/theme4.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5.jpeg"/><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6.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7.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t="-3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t="-3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blip>
          <a:srcRect/>
          <a:stretch>
            <a:fillRect t="-4000" b="-3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44" r:id="rId6"/>
  </p:sldLayoutIdLst>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Lst>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Lst>
  <p:txStyles>
    <p:titleStyle>
      <a:lvl1pPr algn="ctr" rtl="0" eaLnBrk="0" fontAlgn="base" hangingPunct="0">
        <a:spcBef>
          <a:spcPct val="0"/>
        </a:spcBef>
        <a:spcAft>
          <a:spcPct val="0"/>
        </a:spcAft>
        <a:defRPr sz="4400" kern="1200">
          <a:solidFill>
            <a:schemeClr val="bg1"/>
          </a:solidFill>
          <a:latin typeface="+mj-lt"/>
          <a:ea typeface="+mj-ea"/>
          <a:cs typeface="+mj-cs"/>
        </a:defRPr>
      </a:lvl1pPr>
      <a:lvl2pPr algn="ctr" rtl="0" eaLnBrk="0" fontAlgn="base" hangingPunct="0">
        <a:spcBef>
          <a:spcPct val="0"/>
        </a:spcBef>
        <a:spcAft>
          <a:spcPct val="0"/>
        </a:spcAft>
        <a:defRPr sz="4400">
          <a:solidFill>
            <a:schemeClr val="bg1"/>
          </a:solidFill>
          <a:latin typeface="Calibri" pitchFamily="34" charset="0"/>
        </a:defRPr>
      </a:lvl2pPr>
      <a:lvl3pPr algn="ctr" rtl="0" eaLnBrk="0" fontAlgn="base" hangingPunct="0">
        <a:spcBef>
          <a:spcPct val="0"/>
        </a:spcBef>
        <a:spcAft>
          <a:spcPct val="0"/>
        </a:spcAft>
        <a:defRPr sz="4400">
          <a:solidFill>
            <a:schemeClr val="bg1"/>
          </a:solidFill>
          <a:latin typeface="Calibri" pitchFamily="34" charset="0"/>
        </a:defRPr>
      </a:lvl3pPr>
      <a:lvl4pPr algn="ctr" rtl="0" eaLnBrk="0" fontAlgn="base" hangingPunct="0">
        <a:spcBef>
          <a:spcPct val="0"/>
        </a:spcBef>
        <a:spcAft>
          <a:spcPct val="0"/>
        </a:spcAft>
        <a:defRPr sz="4400">
          <a:solidFill>
            <a:schemeClr val="bg1"/>
          </a:solidFill>
          <a:latin typeface="Calibri" pitchFamily="34" charset="0"/>
        </a:defRPr>
      </a:lvl4pPr>
      <a:lvl5pPr algn="ctr" rtl="0" eaLnBrk="0" fontAlgn="base" hangingPunct="0">
        <a:spcBef>
          <a:spcPct val="0"/>
        </a:spcBef>
        <a:spcAft>
          <a:spcPct val="0"/>
        </a:spcAft>
        <a:defRPr sz="4400">
          <a:solidFill>
            <a:schemeClr val="bg1"/>
          </a:solidFill>
          <a:latin typeface="Calibri" pitchFamily="34" charset="0"/>
        </a:defRPr>
      </a:lvl5pPr>
      <a:lvl6pPr marL="457200" algn="ctr" rtl="0" fontAlgn="base">
        <a:spcBef>
          <a:spcPct val="0"/>
        </a:spcBef>
        <a:spcAft>
          <a:spcPct val="0"/>
        </a:spcAft>
        <a:defRPr sz="4400">
          <a:solidFill>
            <a:schemeClr val="bg1"/>
          </a:solidFill>
          <a:latin typeface="Calibri" pitchFamily="34" charset="0"/>
        </a:defRPr>
      </a:lvl6pPr>
      <a:lvl7pPr marL="914400" algn="ctr" rtl="0" fontAlgn="base">
        <a:spcBef>
          <a:spcPct val="0"/>
        </a:spcBef>
        <a:spcAft>
          <a:spcPct val="0"/>
        </a:spcAft>
        <a:defRPr sz="4400">
          <a:solidFill>
            <a:schemeClr val="bg1"/>
          </a:solidFill>
          <a:latin typeface="Calibri" pitchFamily="34" charset="0"/>
        </a:defRPr>
      </a:lvl7pPr>
      <a:lvl8pPr marL="1371600" algn="ctr" rtl="0" fontAlgn="base">
        <a:spcBef>
          <a:spcPct val="0"/>
        </a:spcBef>
        <a:spcAft>
          <a:spcPct val="0"/>
        </a:spcAft>
        <a:defRPr sz="4400">
          <a:solidFill>
            <a:schemeClr val="bg1"/>
          </a:solidFill>
          <a:latin typeface="Calibri" pitchFamily="34" charset="0"/>
        </a:defRPr>
      </a:lvl8pPr>
      <a:lvl9pPr marL="1828800" algn="ctr" rtl="0" fontAlgn="base">
        <a:spcBef>
          <a:spcPct val="0"/>
        </a:spcBef>
        <a:spcAft>
          <a:spcPct val="0"/>
        </a:spcAft>
        <a:defRPr sz="4400">
          <a:solidFill>
            <a:schemeClr val="bg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FCEE6781-820C-4086-AFEC-61B462F55050}" type="datetimeFigureOut">
              <a:rPr lang="en-US"/>
              <a:pPr>
                <a:defRPr/>
              </a:pPr>
              <a:t>3/29/2019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4C4B5429-9303-4F13-8A76-A0C57478C16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4.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4.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29.wmf"/><Relationship Id="rId4"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3.xml"/><Relationship Id="rId5" Type="http://schemas.openxmlformats.org/officeDocument/2006/relationships/image" Target="../media/image39.jpe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a:t>Defending the Fortress – The Human Factor</a:t>
            </a:r>
          </a:p>
        </p:txBody>
      </p:sp>
      <p:sp>
        <p:nvSpPr>
          <p:cNvPr id="3" name="Subtitle 2"/>
          <p:cNvSpPr>
            <a:spLocks noGrp="1"/>
          </p:cNvSpPr>
          <p:nvPr>
            <p:ph type="subTitle" idx="1"/>
          </p:nvPr>
        </p:nvSpPr>
        <p:spPr/>
        <p:txBody>
          <a:bodyPr/>
          <a:lstStyle/>
          <a:p>
            <a:pPr eaLnBrk="1" fontAlgn="auto" hangingPunct="1">
              <a:spcAft>
                <a:spcPts val="0"/>
              </a:spcAft>
              <a:buFont typeface="Arial" pitchFamily="34" charset="0"/>
              <a:buNone/>
              <a:defRPr/>
            </a:pP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Phishing  Attack Categories</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4098" name="Picture 2"/>
          <p:cNvPicPr>
            <a:picLocks noChangeAspect="1" noChangeArrowheads="1"/>
          </p:cNvPicPr>
          <p:nvPr/>
        </p:nvPicPr>
        <p:blipFill>
          <a:blip r:embed="rId3" cstate="print"/>
          <a:srcRect/>
          <a:stretch>
            <a:fillRect/>
          </a:stretch>
        </p:blipFill>
        <p:spPr bwMode="auto">
          <a:xfrm>
            <a:off x="533400" y="1295400"/>
            <a:ext cx="8229600" cy="458628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err="1"/>
              <a:t>Vishing</a:t>
            </a:r>
            <a:r>
              <a:rPr lang="en-US"/>
              <a:t> and </a:t>
            </a:r>
            <a:r>
              <a:rPr lang="en-US" err="1"/>
              <a:t>SMShing</a:t>
            </a:r>
            <a:endParaRPr lang="en-US"/>
          </a:p>
        </p:txBody>
      </p:sp>
      <p:pic>
        <p:nvPicPr>
          <p:cNvPr id="68611" name="Picture 3"/>
          <p:cNvPicPr>
            <a:picLocks noGrp="1" noChangeAspect="1" noChangeArrowheads="1"/>
          </p:cNvPicPr>
          <p:nvPr>
            <p:ph idx="1"/>
          </p:nvPr>
        </p:nvPicPr>
        <p:blipFill>
          <a:blip r:embed="rId3" cstate="print"/>
          <a:stretch>
            <a:fillRect/>
          </a:stretch>
        </p:blipFill>
        <p:spPr bwMode="auto">
          <a:xfrm>
            <a:off x="923925" y="1810544"/>
            <a:ext cx="7296150" cy="41052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z="3600"/>
              <a:t>Email Preferred Over Secret Questions</a:t>
            </a:r>
          </a:p>
        </p:txBody>
      </p:sp>
      <p:pic>
        <p:nvPicPr>
          <p:cNvPr id="71682" name="Picture 2"/>
          <p:cNvPicPr>
            <a:picLocks noGrp="1" noChangeAspect="1" noChangeArrowheads="1"/>
          </p:cNvPicPr>
          <p:nvPr>
            <p:ph idx="1"/>
          </p:nvPr>
        </p:nvPicPr>
        <p:blipFill>
          <a:blip r:embed="rId3" cstate="print"/>
          <a:stretch>
            <a:fillRect/>
          </a:stretch>
        </p:blipFill>
        <p:spPr bwMode="auto">
          <a:xfrm>
            <a:off x="1566862" y="2015331"/>
            <a:ext cx="6010275" cy="36957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Physical</a:t>
            </a:r>
          </a:p>
        </p:txBody>
      </p:sp>
      <p:pic>
        <p:nvPicPr>
          <p:cNvPr id="5122" name="Picture 2"/>
          <p:cNvPicPr>
            <a:picLocks noGrp="1" noChangeAspect="1" noChangeArrowheads="1"/>
          </p:cNvPicPr>
          <p:nvPr>
            <p:ph sz="half" idx="1"/>
          </p:nvPr>
        </p:nvPicPr>
        <p:blipFill>
          <a:blip r:embed="rId3" cstate="print"/>
          <a:srcRect/>
          <a:stretch>
            <a:fillRect/>
          </a:stretch>
        </p:blipFill>
        <p:spPr bwMode="auto">
          <a:xfrm>
            <a:off x="457200" y="1447800"/>
            <a:ext cx="8686800" cy="4572000"/>
          </a:xfrm>
          <a:prstGeom prst="rect">
            <a:avLst/>
          </a:prstGeom>
          <a:noFill/>
          <a:ln w="9525">
            <a:noFill/>
            <a:miter lim="800000"/>
            <a:headEnd/>
            <a:tailEnd/>
          </a:ln>
        </p:spPr>
      </p:pic>
      <p:sp>
        <p:nvSpPr>
          <p:cNvPr id="4" name="Content Placeholder 3"/>
          <p:cNvSpPr>
            <a:spLocks noGrp="1"/>
          </p:cNvSpPr>
          <p:nvPr>
            <p:ph sz="half" idx="2"/>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Phishing Attack</a:t>
            </a:r>
          </a:p>
        </p:txBody>
      </p:sp>
      <p:pic>
        <p:nvPicPr>
          <p:cNvPr id="67586" name="Picture 2"/>
          <p:cNvPicPr>
            <a:picLocks noGrp="1" noChangeAspect="1" noChangeArrowheads="1"/>
          </p:cNvPicPr>
          <p:nvPr>
            <p:ph idx="1"/>
          </p:nvPr>
        </p:nvPicPr>
        <p:blipFill>
          <a:blip r:embed="rId3" cstate="print"/>
          <a:stretch>
            <a:fillRect/>
          </a:stretch>
        </p:blipFill>
        <p:spPr bwMode="auto">
          <a:xfrm>
            <a:off x="1009650" y="1724819"/>
            <a:ext cx="7124700" cy="42767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EA54-3E0B-49B6-A6EA-6FEF2972BCAB}"/>
              </a:ext>
            </a:extLst>
          </p:cNvPr>
          <p:cNvSpPr>
            <a:spLocks noGrp="1"/>
          </p:cNvSpPr>
          <p:nvPr>
            <p:ph type="title"/>
          </p:nvPr>
        </p:nvSpPr>
        <p:spPr/>
        <p:txBody>
          <a:bodyPr/>
          <a:lstStyle/>
          <a:p>
            <a:r>
              <a:rPr lang="en-US"/>
              <a:t>PHISHING EMAIL</a:t>
            </a:r>
          </a:p>
        </p:txBody>
      </p:sp>
      <p:pic>
        <p:nvPicPr>
          <p:cNvPr id="5" name="Content Placeholder 4">
            <a:extLst>
              <a:ext uri="{FF2B5EF4-FFF2-40B4-BE49-F238E27FC236}">
                <a16:creationId xmlns:a16="http://schemas.microsoft.com/office/drawing/2014/main" id="{6073D67D-F186-4AB0-AA6C-9234D05B2202}"/>
              </a:ext>
            </a:extLst>
          </p:cNvPr>
          <p:cNvPicPr>
            <a:picLocks noGrp="1" noChangeAspect="1"/>
          </p:cNvPicPr>
          <p:nvPr>
            <p:ph sz="half" idx="1"/>
          </p:nvPr>
        </p:nvPicPr>
        <p:blipFill>
          <a:blip r:embed="rId2"/>
          <a:stretch>
            <a:fillRect/>
          </a:stretch>
        </p:blipFill>
        <p:spPr>
          <a:xfrm>
            <a:off x="1905000" y="2057400"/>
            <a:ext cx="4038600" cy="3066780"/>
          </a:xfrm>
          <a:prstGeom prst="rect">
            <a:avLst/>
          </a:prstGeom>
        </p:spPr>
      </p:pic>
      <p:sp>
        <p:nvSpPr>
          <p:cNvPr id="4" name="Content Placeholder 3">
            <a:extLst>
              <a:ext uri="{FF2B5EF4-FFF2-40B4-BE49-F238E27FC236}">
                <a16:creationId xmlns:a16="http://schemas.microsoft.com/office/drawing/2014/main" id="{20D3FF52-A1DF-426C-AEEC-9C988E649741}"/>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860268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A470-9C58-4308-9318-9E2BFF11618E}"/>
              </a:ext>
            </a:extLst>
          </p:cNvPr>
          <p:cNvSpPr>
            <a:spLocks noGrp="1"/>
          </p:cNvSpPr>
          <p:nvPr>
            <p:ph type="title"/>
          </p:nvPr>
        </p:nvSpPr>
        <p:spPr/>
        <p:txBody>
          <a:bodyPr/>
          <a:lstStyle/>
          <a:p>
            <a:r>
              <a:rPr lang="en-US"/>
              <a:t>Phishing Email - </a:t>
            </a:r>
            <a:r>
              <a:rPr lang="en-US" err="1"/>
              <a:t>Iphone</a:t>
            </a:r>
            <a:endParaRPr lang="en-US"/>
          </a:p>
        </p:txBody>
      </p:sp>
      <p:pic>
        <p:nvPicPr>
          <p:cNvPr id="8" name="Content Placeholder 7">
            <a:extLst>
              <a:ext uri="{FF2B5EF4-FFF2-40B4-BE49-F238E27FC236}">
                <a16:creationId xmlns:a16="http://schemas.microsoft.com/office/drawing/2014/main" id="{745AA062-E37C-444B-81AA-A2B6A5CD6C4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0" y="819944"/>
            <a:ext cx="3058285" cy="5428456"/>
          </a:xfrm>
        </p:spPr>
      </p:pic>
      <p:pic>
        <p:nvPicPr>
          <p:cNvPr id="6" name="Content Placeholder 5">
            <a:extLst>
              <a:ext uri="{FF2B5EF4-FFF2-40B4-BE49-F238E27FC236}">
                <a16:creationId xmlns:a16="http://schemas.microsoft.com/office/drawing/2014/main" id="{1F1A6F03-CFC7-45B2-91BA-928DB067F8E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81600" y="1143000"/>
            <a:ext cx="2837019" cy="5035709"/>
          </a:xfrm>
        </p:spPr>
      </p:pic>
    </p:spTree>
    <p:extLst>
      <p:ext uri="{BB962C8B-B14F-4D97-AF65-F5344CB8AC3E}">
        <p14:creationId xmlns:p14="http://schemas.microsoft.com/office/powerpoint/2010/main" val="3054820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7C97D-F004-4DC5-BD47-3BD2F6722D85}"/>
              </a:ext>
            </a:extLst>
          </p:cNvPr>
          <p:cNvSpPr>
            <a:spLocks noGrp="1"/>
          </p:cNvSpPr>
          <p:nvPr>
            <p:ph type="title"/>
          </p:nvPr>
        </p:nvSpPr>
        <p:spPr/>
        <p:txBody>
          <a:bodyPr/>
          <a:lstStyle/>
          <a:p>
            <a:r>
              <a:rPr lang="en-US"/>
              <a:t>SOCIAL MEDIA</a:t>
            </a:r>
          </a:p>
        </p:txBody>
      </p:sp>
      <p:pic>
        <p:nvPicPr>
          <p:cNvPr id="7" name="Content Placeholder 6">
            <a:extLst>
              <a:ext uri="{FF2B5EF4-FFF2-40B4-BE49-F238E27FC236}">
                <a16:creationId xmlns:a16="http://schemas.microsoft.com/office/drawing/2014/main" id="{8AB492AF-A90E-4157-8C44-E2E7874910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38400" y="1295400"/>
            <a:ext cx="5398316" cy="4953000"/>
          </a:xfrm>
        </p:spPr>
      </p:pic>
      <p:sp>
        <p:nvSpPr>
          <p:cNvPr id="4" name="Content Placeholder 3">
            <a:extLst>
              <a:ext uri="{FF2B5EF4-FFF2-40B4-BE49-F238E27FC236}">
                <a16:creationId xmlns:a16="http://schemas.microsoft.com/office/drawing/2014/main" id="{169AF9CB-CF3C-4015-8037-B540C3ABCF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053446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D2BB-D598-4FBA-8E14-BD6AB70F899E}"/>
              </a:ext>
            </a:extLst>
          </p:cNvPr>
          <p:cNvSpPr>
            <a:spLocks noGrp="1"/>
          </p:cNvSpPr>
          <p:nvPr>
            <p:ph type="title"/>
          </p:nvPr>
        </p:nvSpPr>
        <p:spPr/>
        <p:txBody>
          <a:bodyPr/>
          <a:lstStyle/>
          <a:p>
            <a:r>
              <a:rPr lang="en-US"/>
              <a:t>SOCIAL MEDIA – Part II</a:t>
            </a:r>
          </a:p>
        </p:txBody>
      </p:sp>
      <p:pic>
        <p:nvPicPr>
          <p:cNvPr id="6" name="Content Placeholder 5">
            <a:extLst>
              <a:ext uri="{FF2B5EF4-FFF2-40B4-BE49-F238E27FC236}">
                <a16:creationId xmlns:a16="http://schemas.microsoft.com/office/drawing/2014/main" id="{83567234-D540-44A4-9C91-8AA62ED7193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8800" y="2362200"/>
            <a:ext cx="4038600" cy="2390320"/>
          </a:xfrm>
        </p:spPr>
      </p:pic>
      <p:sp>
        <p:nvSpPr>
          <p:cNvPr id="4" name="Content Placeholder 3">
            <a:extLst>
              <a:ext uri="{FF2B5EF4-FFF2-40B4-BE49-F238E27FC236}">
                <a16:creationId xmlns:a16="http://schemas.microsoft.com/office/drawing/2014/main" id="{929731CB-7517-4F4F-8142-2CFACC8D9CD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5463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C681-9D92-45F3-B413-A26292659422}"/>
              </a:ext>
            </a:extLst>
          </p:cNvPr>
          <p:cNvSpPr>
            <a:spLocks noGrp="1"/>
          </p:cNvSpPr>
          <p:nvPr>
            <p:ph type="title"/>
          </p:nvPr>
        </p:nvSpPr>
        <p:spPr/>
        <p:txBody>
          <a:bodyPr/>
          <a:lstStyle/>
          <a:p>
            <a:r>
              <a:rPr lang="en-US"/>
              <a:t>Infected Attachments</a:t>
            </a:r>
          </a:p>
        </p:txBody>
      </p:sp>
      <p:pic>
        <p:nvPicPr>
          <p:cNvPr id="6" name="Content Placeholder 5">
            <a:extLst>
              <a:ext uri="{FF2B5EF4-FFF2-40B4-BE49-F238E27FC236}">
                <a16:creationId xmlns:a16="http://schemas.microsoft.com/office/drawing/2014/main" id="{E9B11724-18E3-4F0E-BB79-8D554A975018}"/>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286000" y="2133600"/>
            <a:ext cx="4038600" cy="3192356"/>
          </a:xfrm>
        </p:spPr>
      </p:pic>
      <p:sp>
        <p:nvSpPr>
          <p:cNvPr id="4" name="Content Placeholder 3">
            <a:extLst>
              <a:ext uri="{FF2B5EF4-FFF2-40B4-BE49-F238E27FC236}">
                <a16:creationId xmlns:a16="http://schemas.microsoft.com/office/drawing/2014/main" id="{7CE0166D-9AB0-4F37-8AAE-7EC51D45D10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932431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The New Model for Security</a:t>
            </a:r>
          </a:p>
        </p:txBody>
      </p:sp>
      <p:pic>
        <p:nvPicPr>
          <p:cNvPr id="66562" name="Picture 2"/>
          <p:cNvPicPr>
            <a:picLocks noGrp="1" noChangeAspect="1" noChangeArrowheads="1"/>
          </p:cNvPicPr>
          <p:nvPr>
            <p:ph idx="1"/>
          </p:nvPr>
        </p:nvPicPr>
        <p:blipFill>
          <a:blip r:embed="rId3" cstate="print"/>
          <a:stretch>
            <a:fillRect/>
          </a:stretch>
        </p:blipFill>
        <p:spPr bwMode="auto">
          <a:xfrm>
            <a:off x="828675" y="1734344"/>
            <a:ext cx="7486650" cy="425767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A3BC-AC84-4E1C-A2A4-59D1CE2E730B}"/>
              </a:ext>
            </a:extLst>
          </p:cNvPr>
          <p:cNvSpPr>
            <a:spLocks noGrp="1"/>
          </p:cNvSpPr>
          <p:nvPr>
            <p:ph type="title"/>
          </p:nvPr>
        </p:nvSpPr>
        <p:spPr/>
        <p:txBody>
          <a:bodyPr/>
          <a:lstStyle/>
          <a:p>
            <a:r>
              <a:rPr lang="en-US"/>
              <a:t>Infected Attachments</a:t>
            </a:r>
          </a:p>
        </p:txBody>
      </p:sp>
      <p:pic>
        <p:nvPicPr>
          <p:cNvPr id="6" name="Content Placeholder 5">
            <a:extLst>
              <a:ext uri="{FF2B5EF4-FFF2-40B4-BE49-F238E27FC236}">
                <a16:creationId xmlns:a16="http://schemas.microsoft.com/office/drawing/2014/main" id="{14159AA6-459E-465A-96E0-C8600E7EDE9F}"/>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362200" y="2133600"/>
            <a:ext cx="4038600" cy="3211302"/>
          </a:xfrm>
        </p:spPr>
      </p:pic>
      <p:sp>
        <p:nvSpPr>
          <p:cNvPr id="4" name="Content Placeholder 3">
            <a:extLst>
              <a:ext uri="{FF2B5EF4-FFF2-40B4-BE49-F238E27FC236}">
                <a16:creationId xmlns:a16="http://schemas.microsoft.com/office/drawing/2014/main" id="{933B519E-FD65-4E1B-B748-0903B25C1D2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866377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sz="half" idx="1"/>
          </p:nvPr>
        </p:nvPicPr>
        <p:blipFill>
          <a:blip r:embed="rId3" cstate="print"/>
          <a:stretch>
            <a:fillRect/>
          </a:stretch>
        </p:blipFill>
        <p:spPr bwMode="auto">
          <a:xfrm>
            <a:off x="685801" y="1066800"/>
            <a:ext cx="7620000" cy="518126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Links in Email</a:t>
            </a:r>
          </a:p>
        </p:txBody>
      </p:sp>
      <p:sp>
        <p:nvSpPr>
          <p:cNvPr id="4" name="Content Placeholder 3">
            <a:extLst>
              <a:ext uri="{FF2B5EF4-FFF2-40B4-BE49-F238E27FC236}">
                <a16:creationId xmlns:a16="http://schemas.microsoft.com/office/drawing/2014/main" id="{616DFA1C-9C03-42C3-9B15-4367DD4803F9}"/>
              </a:ext>
            </a:extLst>
          </p:cNvPr>
          <p:cNvSpPr>
            <a:spLocks noGrp="1"/>
          </p:cNvSpPr>
          <p:nvPr>
            <p:ph sz="half" idx="1"/>
          </p:nvPr>
        </p:nvSpPr>
        <p:spPr/>
        <p:txBody>
          <a:bodyPr/>
          <a:lstStyle/>
          <a:p>
            <a:endParaRPr lang="en-US"/>
          </a:p>
        </p:txBody>
      </p:sp>
      <p:pic>
        <p:nvPicPr>
          <p:cNvPr id="5" name="Picture 4">
            <a:extLst>
              <a:ext uri="{FF2B5EF4-FFF2-40B4-BE49-F238E27FC236}">
                <a16:creationId xmlns:a16="http://schemas.microsoft.com/office/drawing/2014/main" id="{F641C630-1283-4DDD-AF2D-26890F362A00}"/>
              </a:ext>
            </a:extLst>
          </p:cNvPr>
          <p:cNvPicPr>
            <a:picLocks noChangeAspect="1"/>
          </p:cNvPicPr>
          <p:nvPr/>
        </p:nvPicPr>
        <p:blipFill>
          <a:blip r:embed="rId3"/>
          <a:stretch>
            <a:fillRect/>
          </a:stretch>
        </p:blipFill>
        <p:spPr>
          <a:xfrm>
            <a:off x="2476500" y="1234123"/>
            <a:ext cx="3907498" cy="48768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Miss Delivery</a:t>
            </a:r>
          </a:p>
        </p:txBody>
      </p:sp>
      <p:graphicFrame>
        <p:nvGraphicFramePr>
          <p:cNvPr id="5" name="Object 4"/>
          <p:cNvGraphicFramePr>
            <a:graphicFrameLocks noChangeAspect="1"/>
          </p:cNvGraphicFramePr>
          <p:nvPr>
            <p:extLst>
              <p:ext uri="{D42A27DB-BD31-4B8C-83A1-F6EECF244321}">
                <p14:modId xmlns:p14="http://schemas.microsoft.com/office/powerpoint/2010/main" val="1070610197"/>
              </p:ext>
            </p:extLst>
          </p:nvPr>
        </p:nvGraphicFramePr>
        <p:xfrm>
          <a:off x="98425" y="98425"/>
          <a:ext cx="2051050" cy="536575"/>
        </p:xfrm>
        <a:graphic>
          <a:graphicData uri="http://schemas.openxmlformats.org/presentationml/2006/ole">
            <mc:AlternateContent xmlns:mc="http://schemas.openxmlformats.org/markup-compatibility/2006">
              <mc:Choice xmlns:v="urn:schemas-microsoft-com:vml" Requires="v">
                <p:oleObj spid="_x0000_s93185" name="Packager Shell Object" showAsIcon="1" r:id="rId4" imgW="2050920" imgH="536400" progId="Package">
                  <p:embed/>
                </p:oleObj>
              </mc:Choice>
              <mc:Fallback>
                <p:oleObj name="Packager Shell Object" showAsIcon="1" r:id="rId4" imgW="2050920" imgH="536400" progId="Package">
                  <p:embed/>
                  <p:pic>
                    <p:nvPicPr>
                      <p:cNvPr id="0" name=""/>
                      <p:cNvPicPr/>
                      <p:nvPr/>
                    </p:nvPicPr>
                    <p:blipFill>
                      <a:blip r:embed="rId5"/>
                      <a:stretch>
                        <a:fillRect/>
                      </a:stretch>
                    </p:blipFill>
                    <p:spPr>
                      <a:xfrm>
                        <a:off x="98425" y="98425"/>
                        <a:ext cx="2051050" cy="536575"/>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EE8054E9-69F1-4952-8C70-8795221B9396}"/>
              </a:ext>
            </a:extLst>
          </p:cNvPr>
          <p:cNvSpPr>
            <a:spLocks noGrp="1"/>
          </p:cNvSpPr>
          <p:nvPr>
            <p:ph sz="half" idx="1"/>
          </p:nvPr>
        </p:nvSpPr>
        <p:spPr/>
        <p:txBody>
          <a:bodyPr/>
          <a:lstStyle/>
          <a:p>
            <a:endParaRPr lang="en-US"/>
          </a:p>
        </p:txBody>
      </p:sp>
      <p:pic>
        <p:nvPicPr>
          <p:cNvPr id="6" name="Picture 5">
            <a:extLst>
              <a:ext uri="{FF2B5EF4-FFF2-40B4-BE49-F238E27FC236}">
                <a16:creationId xmlns:a16="http://schemas.microsoft.com/office/drawing/2014/main" id="{866AB8D3-C1BE-41E9-8E4B-00749D6A8275}"/>
              </a:ext>
            </a:extLst>
          </p:cNvPr>
          <p:cNvPicPr>
            <a:picLocks noChangeAspect="1"/>
          </p:cNvPicPr>
          <p:nvPr/>
        </p:nvPicPr>
        <p:blipFill>
          <a:blip r:embed="rId6"/>
          <a:stretch>
            <a:fillRect/>
          </a:stretch>
        </p:blipFill>
        <p:spPr>
          <a:xfrm>
            <a:off x="1685925" y="838200"/>
            <a:ext cx="5772150" cy="55530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IRS SCAM</a:t>
            </a:r>
          </a:p>
        </p:txBody>
      </p:sp>
      <p:graphicFrame>
        <p:nvGraphicFramePr>
          <p:cNvPr id="6" name="Object 5"/>
          <p:cNvGraphicFramePr>
            <a:graphicFrameLocks noChangeAspect="1"/>
          </p:cNvGraphicFramePr>
          <p:nvPr>
            <p:extLst>
              <p:ext uri="{D42A27DB-BD31-4B8C-83A1-F6EECF244321}">
                <p14:modId xmlns:p14="http://schemas.microsoft.com/office/powerpoint/2010/main" val="2170296437"/>
              </p:ext>
            </p:extLst>
          </p:nvPr>
        </p:nvGraphicFramePr>
        <p:xfrm>
          <a:off x="3352800" y="3048000"/>
          <a:ext cx="1463675" cy="536575"/>
        </p:xfrm>
        <a:graphic>
          <a:graphicData uri="http://schemas.openxmlformats.org/presentationml/2006/ole">
            <mc:AlternateContent xmlns:mc="http://schemas.openxmlformats.org/markup-compatibility/2006">
              <mc:Choice xmlns:v="urn:schemas-microsoft-com:vml" Requires="v">
                <p:oleObj spid="_x0000_s95233" name="Packager Shell Object" showAsIcon="1" r:id="rId4" imgW="1463400" imgH="536400" progId="Package">
                  <p:embed/>
                </p:oleObj>
              </mc:Choice>
              <mc:Fallback>
                <p:oleObj name="Packager Shell Object" showAsIcon="1" r:id="rId4" imgW="1463400" imgH="536400" progId="Package">
                  <p:embed/>
                  <p:pic>
                    <p:nvPicPr>
                      <p:cNvPr id="0" name=""/>
                      <p:cNvPicPr/>
                      <p:nvPr/>
                    </p:nvPicPr>
                    <p:blipFill>
                      <a:blip r:embed="rId5"/>
                      <a:stretch>
                        <a:fillRect/>
                      </a:stretch>
                    </p:blipFill>
                    <p:spPr>
                      <a:xfrm>
                        <a:off x="3352800" y="3048000"/>
                        <a:ext cx="1463675" cy="536575"/>
                      </a:xfrm>
                      <a:prstGeom prst="rect">
                        <a:avLst/>
                      </a:prstGeom>
                    </p:spPr>
                  </p:pic>
                </p:oleObj>
              </mc:Fallback>
            </mc:AlternateContent>
          </a:graphicData>
        </a:graphic>
      </p:graphicFrame>
      <p:pic>
        <p:nvPicPr>
          <p:cNvPr id="5" name="Content Placeholder 4">
            <a:extLst>
              <a:ext uri="{FF2B5EF4-FFF2-40B4-BE49-F238E27FC236}">
                <a16:creationId xmlns:a16="http://schemas.microsoft.com/office/drawing/2014/main" id="{282AA8FC-D6B1-4746-B4B2-874CC2CD7A3D}"/>
              </a:ext>
            </a:extLst>
          </p:cNvPr>
          <p:cNvPicPr>
            <a:picLocks noGrp="1" noChangeAspect="1"/>
          </p:cNvPicPr>
          <p:nvPr>
            <p:ph sz="half" idx="1"/>
          </p:nvPr>
        </p:nvPicPr>
        <p:blipFill>
          <a:blip r:embed="rId6"/>
          <a:stretch>
            <a:fillRect/>
          </a:stretch>
        </p:blipFill>
        <p:spPr>
          <a:xfrm>
            <a:off x="1752600" y="1371600"/>
            <a:ext cx="6374053" cy="457289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Bogus URL</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04800" y="1520444"/>
            <a:ext cx="4038600" cy="2342737"/>
          </a:xfrm>
        </p:spPr>
      </p:pic>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573517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sz="half" idx="1"/>
          </p:nvPr>
        </p:nvPicPr>
        <p:blipFill>
          <a:blip r:embed="rId3" cstate="print"/>
          <a:stretch>
            <a:fillRect/>
          </a:stretch>
        </p:blipFill>
        <p:spPr bwMode="auto">
          <a:xfrm>
            <a:off x="1219200" y="1371600"/>
            <a:ext cx="6172200" cy="429508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C747E-107D-409C-B869-529AA1B97C59}"/>
              </a:ext>
            </a:extLst>
          </p:cNvPr>
          <p:cNvSpPr>
            <a:spLocks noGrp="1"/>
          </p:cNvSpPr>
          <p:nvPr>
            <p:ph type="title"/>
          </p:nvPr>
        </p:nvSpPr>
        <p:spPr/>
        <p:txBody>
          <a:bodyPr/>
          <a:lstStyle/>
          <a:p>
            <a:r>
              <a:rPr lang="en-US"/>
              <a:t>Ransom Ware</a:t>
            </a:r>
          </a:p>
        </p:txBody>
      </p:sp>
      <p:sp>
        <p:nvSpPr>
          <p:cNvPr id="3" name="Content Placeholder 2">
            <a:extLst>
              <a:ext uri="{FF2B5EF4-FFF2-40B4-BE49-F238E27FC236}">
                <a16:creationId xmlns:a16="http://schemas.microsoft.com/office/drawing/2014/main" id="{80163786-0575-4104-888B-5FB490FF4BFC}"/>
              </a:ext>
            </a:extLst>
          </p:cNvPr>
          <p:cNvSpPr>
            <a:spLocks noGrp="1"/>
          </p:cNvSpPr>
          <p:nvPr>
            <p:ph sz="half" idx="1"/>
          </p:nvPr>
        </p:nvSpPr>
        <p:spPr>
          <a:xfrm>
            <a:off x="457200" y="1600200"/>
            <a:ext cx="8915400" cy="4525963"/>
          </a:xfrm>
        </p:spPr>
        <p:txBody>
          <a:bodyPr/>
          <a:lstStyle/>
          <a:p>
            <a:r>
              <a:rPr lang="en-US"/>
              <a:t>Malicious Software which aims to disrupt you in some way and offers you the chance to remove that disruption for a fee.</a:t>
            </a:r>
          </a:p>
          <a:p>
            <a:r>
              <a:rPr lang="en-US"/>
              <a:t>Currently Encryption is the </a:t>
            </a:r>
            <a:r>
              <a:rPr lang="en-US" err="1"/>
              <a:t>favoured</a:t>
            </a:r>
            <a:r>
              <a:rPr lang="en-US"/>
              <a:t> tool.</a:t>
            </a:r>
          </a:p>
          <a:p>
            <a:r>
              <a:rPr lang="en-US"/>
              <a:t>Email is the number 1 infection path</a:t>
            </a:r>
          </a:p>
          <a:p>
            <a:r>
              <a:rPr lang="en-US"/>
              <a:t>Infected systems can encrypt shared files across the whole business. </a:t>
            </a:r>
          </a:p>
          <a:p>
            <a:endParaRPr lang="en-US"/>
          </a:p>
          <a:p>
            <a:pPr marL="0" indent="0">
              <a:buNone/>
            </a:pPr>
            <a:r>
              <a:rPr lang="en-US">
                <a:effectLst>
                  <a:outerShdw blurRad="38100" dist="38100" dir="2700000" algn="tl">
                    <a:srgbClr val="000000">
                      <a:alpha val="43137"/>
                    </a:srgbClr>
                  </a:outerShdw>
                </a:effectLst>
              </a:rPr>
              <a:t>The Motive is Profit.</a:t>
            </a:r>
          </a:p>
          <a:p>
            <a:endParaRPr lang="en-US"/>
          </a:p>
          <a:p>
            <a:endParaRPr lang="en-US"/>
          </a:p>
        </p:txBody>
      </p:sp>
    </p:spTree>
    <p:extLst>
      <p:ext uri="{BB962C8B-B14F-4D97-AF65-F5344CB8AC3E}">
        <p14:creationId xmlns:p14="http://schemas.microsoft.com/office/powerpoint/2010/main" val="3427935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670" y="1497436"/>
            <a:ext cx="7808331" cy="4608195"/>
          </a:xfrm>
          <a:prstGeom prst="rect">
            <a:avLst/>
          </a:prstGeom>
        </p:spPr>
      </p:pic>
      <p:sp>
        <p:nvSpPr>
          <p:cNvPr id="2" name="Title 1"/>
          <p:cNvSpPr>
            <a:spLocks noGrp="1"/>
          </p:cNvSpPr>
          <p:nvPr>
            <p:ph type="title"/>
          </p:nvPr>
        </p:nvSpPr>
        <p:spPr/>
        <p:txBody>
          <a:bodyPr/>
          <a:lstStyle/>
          <a:p>
            <a:r>
              <a:rPr lang="en-GB" sz="2800"/>
              <a:t>Business Case – Research from Jamison Utter</a:t>
            </a:r>
          </a:p>
        </p:txBody>
      </p:sp>
      <p:sp>
        <p:nvSpPr>
          <p:cNvPr id="3" name="Content Placeholder 2"/>
          <p:cNvSpPr>
            <a:spLocks noGrp="1"/>
          </p:cNvSpPr>
          <p:nvPr>
            <p:ph idx="1"/>
          </p:nvPr>
        </p:nvSpPr>
        <p:spPr>
          <a:xfrm>
            <a:off x="372534" y="1922498"/>
            <a:ext cx="8323345" cy="3446088"/>
          </a:xfrm>
        </p:spPr>
        <p:txBody>
          <a:bodyPr/>
          <a:lstStyle/>
          <a:p>
            <a:r>
              <a:rPr lang="en-GB" sz="1600"/>
              <a:t>Ransomware With 90 Days Support cost $3,000 </a:t>
            </a:r>
          </a:p>
          <a:p>
            <a:pPr lvl="1"/>
            <a:r>
              <a:rPr lang="en-GB" sz="1600"/>
              <a:t>Guaranteed 10% infection rate</a:t>
            </a:r>
          </a:p>
          <a:p>
            <a:pPr lvl="2"/>
            <a:r>
              <a:rPr lang="en-GB" sz="1600"/>
              <a:t>Expect 0.5% pay out	</a:t>
            </a:r>
          </a:p>
          <a:p>
            <a:pPr lvl="1"/>
            <a:endParaRPr lang="en-GB" sz="1600"/>
          </a:p>
          <a:p>
            <a:pPr lvl="1"/>
            <a:endParaRPr lang="en-GB" sz="1600"/>
          </a:p>
          <a:p>
            <a:r>
              <a:rPr lang="en-GB" sz="1600"/>
              <a:t>SEO and Traffic Acquisition campaign $3,000</a:t>
            </a:r>
          </a:p>
          <a:p>
            <a:pPr lvl="1"/>
            <a:r>
              <a:rPr lang="en-GB" sz="1600"/>
              <a:t>Guaranteed  traffic rates 20,000 clicks a day.</a:t>
            </a:r>
          </a:p>
          <a:p>
            <a:pPr marL="0" indent="0">
              <a:buNone/>
            </a:pPr>
            <a:r>
              <a:rPr lang="en-GB" sz="1600"/>
              <a:t>	</a:t>
            </a:r>
          </a:p>
          <a:p>
            <a:endParaRPr lang="en-GB" sz="1600"/>
          </a:p>
          <a:p>
            <a:r>
              <a:rPr lang="en-GB" sz="1600"/>
              <a:t>Ransom one Bitcoin approx. $300 at the time. </a:t>
            </a:r>
          </a:p>
        </p:txBody>
      </p:sp>
    </p:spTree>
    <p:extLst>
      <p:ext uri="{BB962C8B-B14F-4D97-AF65-F5344CB8AC3E}">
        <p14:creationId xmlns:p14="http://schemas.microsoft.com/office/powerpoint/2010/main" val="3449414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670" y="1497436"/>
            <a:ext cx="7808331" cy="4608195"/>
          </a:xfrm>
          <a:prstGeom prst="rect">
            <a:avLst/>
          </a:prstGeom>
        </p:spPr>
      </p:pic>
      <p:sp>
        <p:nvSpPr>
          <p:cNvPr id="2" name="Title 1"/>
          <p:cNvSpPr>
            <a:spLocks noGrp="1"/>
          </p:cNvSpPr>
          <p:nvPr>
            <p:ph type="title"/>
          </p:nvPr>
        </p:nvSpPr>
        <p:spPr/>
        <p:txBody>
          <a:bodyPr/>
          <a:lstStyle/>
          <a:p>
            <a:r>
              <a:rPr lang="en-GB"/>
              <a:t>The Maths</a:t>
            </a:r>
          </a:p>
        </p:txBody>
      </p:sp>
      <p:sp>
        <p:nvSpPr>
          <p:cNvPr id="3" name="Content Placeholder 2"/>
          <p:cNvSpPr>
            <a:spLocks noGrp="1"/>
          </p:cNvSpPr>
          <p:nvPr>
            <p:ph idx="1"/>
          </p:nvPr>
        </p:nvSpPr>
        <p:spPr>
          <a:xfrm>
            <a:off x="465669" y="1803965"/>
            <a:ext cx="6019799" cy="3446088"/>
          </a:xfrm>
        </p:spPr>
        <p:txBody>
          <a:bodyPr/>
          <a:lstStyle/>
          <a:p>
            <a:pPr marL="0" indent="0">
              <a:buNone/>
            </a:pPr>
            <a:r>
              <a:rPr lang="en-GB" sz="2800"/>
              <a:t>20,000 visitors x 10% Infection Rate</a:t>
            </a:r>
          </a:p>
          <a:p>
            <a:pPr marL="0" indent="0">
              <a:buNone/>
            </a:pPr>
            <a:r>
              <a:rPr lang="en-GB" sz="2800"/>
              <a:t>	= </a:t>
            </a:r>
            <a:r>
              <a:rPr lang="en-GB" sz="2800">
                <a:solidFill>
                  <a:srgbClr val="FF0000"/>
                </a:solidFill>
              </a:rPr>
              <a:t>2,000</a:t>
            </a:r>
            <a:r>
              <a:rPr lang="en-GB" sz="2800"/>
              <a:t> Infections</a:t>
            </a:r>
          </a:p>
          <a:p>
            <a:pPr marL="0" indent="0">
              <a:buNone/>
            </a:pPr>
            <a:endParaRPr lang="en-GB" sz="2800"/>
          </a:p>
          <a:p>
            <a:pPr marL="0" indent="0">
              <a:buNone/>
            </a:pPr>
            <a:r>
              <a:rPr lang="en-GB" sz="2800"/>
              <a:t>2,000 x 0.5% pay-outs = </a:t>
            </a:r>
            <a:r>
              <a:rPr lang="en-GB" sz="2800">
                <a:solidFill>
                  <a:srgbClr val="FF0000"/>
                </a:solidFill>
              </a:rPr>
              <a:t>10</a:t>
            </a:r>
            <a:r>
              <a:rPr lang="en-GB" sz="2800"/>
              <a:t> pay-outs</a:t>
            </a:r>
          </a:p>
          <a:p>
            <a:pPr marL="0" indent="0">
              <a:buNone/>
            </a:pPr>
            <a:endParaRPr lang="en-GB" sz="2800"/>
          </a:p>
          <a:p>
            <a:pPr marL="0" indent="0">
              <a:buNone/>
            </a:pPr>
            <a:r>
              <a:rPr lang="en-GB" sz="2800"/>
              <a:t>10 pay-outs x $300 x 90 days </a:t>
            </a:r>
          </a:p>
          <a:p>
            <a:pPr marL="0" indent="0">
              <a:buNone/>
            </a:pPr>
            <a:r>
              <a:rPr lang="en-GB" sz="2800"/>
              <a:t>		= </a:t>
            </a:r>
            <a:r>
              <a:rPr lang="en-GB" sz="2800">
                <a:solidFill>
                  <a:srgbClr val="FF0000"/>
                </a:solidFill>
              </a:rPr>
              <a:t>$270,000</a:t>
            </a:r>
          </a:p>
          <a:p>
            <a:endParaRPr lang="en-GB"/>
          </a:p>
        </p:txBody>
      </p:sp>
    </p:spTree>
    <p:extLst>
      <p:ext uri="{BB962C8B-B14F-4D97-AF65-F5344CB8AC3E}">
        <p14:creationId xmlns:p14="http://schemas.microsoft.com/office/powerpoint/2010/main" val="21044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a:t>What is Social Engineering</a:t>
            </a:r>
          </a:p>
        </p:txBody>
      </p:sp>
      <p:sp>
        <p:nvSpPr>
          <p:cNvPr id="7171" name="Content Placeholder 2"/>
          <p:cNvSpPr>
            <a:spLocks noGrp="1"/>
          </p:cNvSpPr>
          <p:nvPr>
            <p:ph idx="1"/>
          </p:nvPr>
        </p:nvSpPr>
        <p:spPr/>
        <p:txBody>
          <a:bodyPr/>
          <a:lstStyle/>
          <a:p>
            <a:pPr eaLnBrk="1" hangingPunct="1"/>
            <a:r>
              <a:rPr lang="en-US"/>
              <a:t>Definition: The process of deceiving people into giving away access or confidential information.</a:t>
            </a:r>
          </a:p>
          <a:p>
            <a:pPr eaLnBrk="1" hangingPunct="1">
              <a:buNone/>
            </a:pPr>
            <a:endParaRPr lang="en-US"/>
          </a:p>
          <a:p>
            <a:pPr eaLnBrk="1" hangingPunct="1"/>
            <a:r>
              <a:rPr lang="en-US"/>
              <a:t>In other Words – Hacking People !</a:t>
            </a:r>
          </a:p>
          <a:p>
            <a:pPr eaLnBrk="1" hangingPunct="1">
              <a:buNone/>
            </a:pPr>
            <a:endParaRPr lang="en-US"/>
          </a:p>
          <a:p>
            <a:pPr eaLnBrk="1" hangingPunct="1"/>
            <a:endParaRPr lang="en-US"/>
          </a:p>
          <a:p>
            <a:pPr eaLnBrk="1" hangingPunct="1"/>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 y="857250"/>
            <a:ext cx="9141980" cy="5143500"/>
          </a:xfrm>
          <a:prstGeom prst="rect">
            <a:avLst/>
          </a:prstGeom>
        </p:spPr>
      </p:pic>
      <p:sp>
        <p:nvSpPr>
          <p:cNvPr id="6" name="Rectangle 5"/>
          <p:cNvSpPr/>
          <p:nvPr/>
        </p:nvSpPr>
        <p:spPr bwMode="invGray">
          <a:xfrm>
            <a:off x="1010" y="1763184"/>
            <a:ext cx="9141980" cy="3767667"/>
          </a:xfrm>
          <a:prstGeom prst="rect">
            <a:avLst/>
          </a:prstGeom>
          <a:solidFill>
            <a:schemeClr val="bg1">
              <a:alpha val="41000"/>
            </a:schemeClr>
          </a:solidFill>
          <a:ln w="9525">
            <a:solidFill>
              <a:schemeClr val="accent4">
                <a:lumMod val="40000"/>
                <a:lumOff val="60000"/>
              </a:schemeClr>
            </a:solidFill>
            <a:round/>
            <a:headEnd/>
            <a:tailEnd/>
          </a:ln>
          <a:extLst/>
        </p:spPr>
        <p:txBody>
          <a:bodyPr wrap="square" rtlCol="0" anchor="ctr"/>
          <a:lstStyle/>
          <a:p>
            <a:pPr algn="ctr" defTabSz="342879"/>
            <a:endParaRPr lang="en-GB" sz="2000"/>
          </a:p>
        </p:txBody>
      </p:sp>
      <p:sp>
        <p:nvSpPr>
          <p:cNvPr id="3" name="Title 2"/>
          <p:cNvSpPr>
            <a:spLocks noGrp="1"/>
          </p:cNvSpPr>
          <p:nvPr>
            <p:ph type="title"/>
          </p:nvPr>
        </p:nvSpPr>
        <p:spPr/>
        <p:txBody>
          <a:bodyPr/>
          <a:lstStyle/>
          <a:p>
            <a:r>
              <a:rPr lang="en-GB"/>
              <a:t>Should we Pay?</a:t>
            </a:r>
          </a:p>
        </p:txBody>
      </p:sp>
      <p:sp>
        <p:nvSpPr>
          <p:cNvPr id="4" name="Content Placeholder 3"/>
          <p:cNvSpPr>
            <a:spLocks noGrp="1"/>
          </p:cNvSpPr>
          <p:nvPr>
            <p:ph idx="1"/>
          </p:nvPr>
        </p:nvSpPr>
        <p:spPr>
          <a:xfrm>
            <a:off x="2260600" y="1816381"/>
            <a:ext cx="6739467" cy="3446088"/>
          </a:xfrm>
        </p:spPr>
        <p:txBody>
          <a:bodyPr/>
          <a:lstStyle/>
          <a:p>
            <a:r>
              <a:rPr lang="en-US" sz="1800"/>
              <a:t>Paying a ransom does not guarantee an organization will regain access to their data; in fact, some individuals or organizations were never provided with decryption keys after having paid a ransom. </a:t>
            </a:r>
          </a:p>
          <a:p>
            <a:endParaRPr lang="en-US" sz="1800"/>
          </a:p>
          <a:p>
            <a:r>
              <a:rPr lang="en-US" sz="1800"/>
              <a:t>Some victims who paid the demand have reported being targeted again by cyber actors.</a:t>
            </a:r>
          </a:p>
          <a:p>
            <a:endParaRPr lang="en-US" sz="1800"/>
          </a:p>
          <a:p>
            <a:r>
              <a:rPr lang="en-US" sz="1800"/>
              <a:t>After paying the originally demanded ransom, some victims have been asked to pay more to get the promised decryption key.</a:t>
            </a:r>
          </a:p>
          <a:p>
            <a:endParaRPr lang="en-US" sz="1800"/>
          </a:p>
          <a:p>
            <a:r>
              <a:rPr lang="en-US" sz="1800"/>
              <a:t>Paying could inadvertently encourage this criminal business model.</a:t>
            </a:r>
            <a:endParaRPr lang="en-GB" sz="1800"/>
          </a:p>
          <a:p>
            <a:endParaRPr lang="en-GB"/>
          </a:p>
        </p:txBody>
      </p:sp>
      <p:sp>
        <p:nvSpPr>
          <p:cNvPr id="2" name="AutoShape 2" descr="data:image/png;base64,iVBORw0KGgoAAAANSUhEUgAAAN0AAADkCAMAAAArb9FNAAACSVBMVEX///8ASZDOEUH/1SDeswgAS5QASJEARZIASJAARpEATJQARJMAnn4ASpTjuAwARZEAQZMAADHLACzMADPWtzntwRP2zDP3yxsAADUALmYAQJQAADkAAD3yxRb/1z/zyC7/9F8AQIIAEkLyzk8AAAAAOpQAAETjwkPqsLnmvib/52bouQDqvx8AACz/0wDXsSj34OQAACP/7UrSrSgAACn/3GDKAEPVhJL/788AAE8APIMAAEL/4E0AAF8AOJbyz9UAjm//6Tns7e+tq7bc3eEAM4KTfgAAAB8ALXsAL3PAwMDNztQAMYIAN3W0HlGysrIAfV6kjju7nwwAABMAJHIAHlhra2uoCTcAg1EAjGIADWDMpQBaWlqXmab/3Q4ALm2KiooAI3sAFFqzmTczPVNoYkwkNFV9f49iZnx0akcAD1vEpjGJekO3ucKkjQyampoAMEMASyUAaUh+fn6Cjqjb0rEgUIpZXnaVlG+KcwDLu2IAS02tlThCRU6qACnVy6UAcmAXHkb/7oHOt00AW3aqp3Xv2WEARSBEYIPeyodjdJcAI0EwMDCMglUAbXfr59eQf0Cqmlm4q42De2VgUjdxXi4fQnRPRTc/RVXJu5+kmYFHR0fn1qBiY1kzR2elno9QYGp5b1LhyHaGeSZTFEQAUXxBFEQAXlGkABsAKT28pE1xN3RzEkGWW3KREkJpCzued4mNADEAiHYAJABFbGNSaZMAAHAAWiYAKJa8snYsKjvfzmlneqAAZHcAX1gAdnKbKmEASURObqz91cVOAAAgAElEQVR4nN29j19aaZonehg8h/NDBXdUFAXBFHpBA1eS6lsSZAXBQJCbaMDuYMCICiiSdBURjJV02rJjk9Rk1LLaTnUSx0pNtnfc3bu7NZO5N2V11539y+7zvOccxN9JVaWr5z7dn4qCcM73PL+f93mfl6L+orS++pe93l+SVi2Wqvs/9U28K7qvN9irql781LfxbuiFthHRVVm8P/Wd/Pi0atE3iuiqaud/6pv5sWm+q62tjK7r4U99Oz+EVh8eNI0vuror0NU21B+QTu/9f0fWRm+rXby/B2DV3tW9H52+tgL/6kN7g+3fkavY1WqVNr1FYuF8VW33AXQNev0z8t7q/eVam1arrf0pb/ctaV6vhzvW2my1y/dXHyKeQ+i0tmXv/Isq+Ku27m698t+Dn1iV5atLj6RFFjZUHY1OqxyzafXd3RaLpU371yyY8q2tGrS1L+ZR33YbkESAx6KzIzKg7jYUzNX5Zw9frBiWD3znT06rY+K/HzS+r1TabIjwWVdtgwgQWHQMOq2dEKDTK0fuDI7Y7Z1n3jfYJG9R9VcCz1trI+553gI3p0SqunmnlhCyT0kAHbSZgM5yDoig0yoHB29m6zsBHTwe4hs+sDX8dYQ09VpiE+7jo3cRdA0jg2MEBWFSrYiuex86EExLVkQHgtl9Z/BmfX3nGUSn1CPXXoDg/tTAkBa1RG2ejch3p1Rqx27erCrjaKit7eoioqg12OWfbTblGOGdKJjIuvpOiffItS74k8WfGhqwTNuGJu9BWbKIaI4MiiFXAxj87PDjjdFMqaBQa3QajUZgCoXSdn5hfe1u1l5FbEqlYCLZqVUwulrbTx6/rOqJuxq5U/nwld0gml1dY5OPR0uCGSAJKjXDMKyCEMswnEoApDqdopRfX9YrGwZvjtRXsn79ocjsn9iyeGu13fj0LZWKA5ah6qsvRwuASyVDOppYRqXRmUujM4Pn7J0Vz+ZOlWhWf2LLUq8VvbHyTlm2EonG9TwD7GL2weDUKkEklZpj2ErQjEqlK+TXOw2yXN8clAzST2tZFgHcfrvg6lwouXUCu8ccQaczm4dMW8Xt0fzGxkY+P7pd2vS7zcBZgWP3EOrMmQfaBBHMwZG9cO0vB2Z+FcjrLYsLWBSLXbTpIJoj9ZblhYJZw8jABJ3ZvTm68HpxxWo0Gh17BL+5VpYXH2yUhgCjWoao1rhL68pE2Z+gV7Q9ky8G1/Xi9d8VuFVy0a6uLtFV11qqCDi7LJqPS2ZBgsZpdO7Sxutdq9Hh8Sgt5yaH1+ZmpqefP38+PT0zNzc8me00eBDmyuLjbb9Zp5IQcjrz6PDIYO1eRFM7ViWZXzFuHfvgHaF7aBip2stg4EpVAE50WdrE3W1B4horALKFRQTWmB2euZeMzUYCfr+zgvyBSCQWS02vTXZ6EOL6qL/Mc0Gn2KjqwssQzSNCKmdQGA68q2yi09A4VlUZKCpH7CTc6NbuFHWcBM3szy9aHR7lubXn0VjE7+QYnqdpWkEfIJ5nnM5AJHZvbrIREC4/3nRLAEGkR891iRexSDG4BA5v4N2AW9UaxEhKDrHkYKp2vWAWsal0/o1F4Jl9+F4fAGMBloJlwVpyCsYfiURMgVn4byDgV9PkUSgAI+cMxJbmsgYHsHDTrBFFVGXOZDHDQNbtoTOg8NS+G817phW/vlI2AZ39cUFHnjmjcW8DtER2JgrIkGGMWqNRsKbbtwcygVdgjLx1IQrNg8+XCdJ7HoEGLkb6rt8FgJ2Pg5IQqM2lrE2MwPdYdw5/f3bqnX4fWiZPb2wf82rH1guiPHFm0wII5LmZ2QjyTMEJmojp21yugw7ihzObPsoXP++jBgCej0qX0ak0fg1wkubVgb57dw1G407RLToUtXnbMla7lz41Gizk4vXvBF0DuULnmMw8dEedEt9U7tKi0dO2FiXQGFrBvIqHiOc4y49P+RDee1SuKeLzvuel4ltldMzQ7VAol47Bl7A0zwX6puuBgRtDooCq3KNVXRVyKWp917sIYOb1FdJB4Gn1ebeEbXvX4cle7wuyPDAt8qqZjsAnvPGtHDVloiMoj1SGCvU64wMXKSpdpDLjouL5feS7vSlAo2bA1jgjS8MGo+uxjE/3uKGhQumIb3gXxd4XDW0VFwF02nWdID3hXUdiMhVxgkAquFcDXmANV8xRvqubW6k6k0KTQ3mkKF8Hn0z2ArqOuhYTYR28Q8UvtgD6Vlp9eyuiAoCMPzbXaHStSfg0hUm97AzEC3e9i/iFSH+bZJVBPs6VdHh5xpwBbMPRCAdsA3RDIDehpWY+mIYbpzJBBa3QDFBNCM/XyvM8MDUd5HnRfYBK5npMDCCOBwPwB/FoQI0MjM00Iv8E8QKjFZdFjX8HPmG1q1uGhw+x6zFxAoyusIjYAizPqoZeRWgFEcmzoHib+KmBWT/LCnFqqwOtSROvUMP7mSAvRSavKJRROuCjcklnET8QykTgDV7EN+0m9lNgdpT7rPWP7xMeIjrJdo0g48h1/Q+MnsnmCKgbHbjtpXK9eMMUVXQq6FlgSF0q7W1ih9JUprk3Dg6B5x4ByoFimC6j23Iq2AlgYS9IqTcFknqpgxfxzbmMnVtmhrAvX6HuDfofP1wR3Y6k34+JU2LceavHPhVheJYlZgRV6zblC1G5WZ71h6hQU98AVQzEKZS82Th1nhbwZ2CUyDw6CW/McrpvQVqjIJnxsy0DVCYqvsn7k8MO4/CQimifItu1Z6p/9ML1alUFvDxhnMa06FB+2efkWcYfNjnjOfw7b47KgcY1qXk/AEFjGY9kcvH4k3E+Eq9T8MmLZ1uWQC1FvXPCn6Y3b8NfnXXif33ptO+8ScyIQP8CqXqj67rEvsddZTf7o+fsz8pBg7azIBDGbVg9k0lQIVZTCFFNdLKVEh1R+ixAKkYeEazp1NnmYDIaDHIqIZLUEHJC7CkGXHwkLX59KuoGb5+DfzsI65hCPMaB/YzNuIyTfsI+Xaa2SwqRbD9uuLL6cEyOifQ75FkKwDjt0whLg+6hPYwHeX+OIoZhqxdZ1r45UKw73xt1ChpI8/yFDOSuC4Q28tsl0xBkr4KK5YNN6YGB9PnoK+B0uidex9OErcIA5c3M0qB+0SyyDx+GULDr5TTo0BLa9ybvfbvWppTg6TfIlczbwLiYE5zAEEiUt8dHLbEcOOkt+PuLgDZXbAong06N2V3ILyximgfkkYjkryu7rxe2nW6dJphMRk0CinUxGZXMjYJuATfvW2KBfRPTLuPwRA0x0JNaMTXRa/X2+z9GyDK/3IArUFoRXte2jkjlA6PyeUyBAZcX5TGzla4z8TFv6GyK8jVtZno6xjmNWbf9AHIhhyfRBtnr3Mzzp0+mUlNT955Oz6wNZ+0GgAnJKylU1NAXnuTQ2sjRJ1rTkO88G+BoYF+9sTOM2sCa120IDtce9NqG5R8YtKw+rLUptVqyngPwaqtKeBGVc9dhjxKnxWxRPogcveejABXtSDoVT7IAzf1yYdeIWd7wzFQsBtmrE7WNExiOU0P2CulrLAmZnQUQWhc3wmbBmaxLF8X4TM2wEBN4L9Y1K7zFADzC2BpIJ4kdzBs25YhUn2/T2mq/v4SuPrNokW0ATVruGCugfmtKVs9wH2gcB5FhAEz+FqodTZ53biraEda4Sw9WAFl2bqovEnDC48c8DxI9hXpURf4F0aN5mnP6I7NPh+2AcHcBAAajCnxLfXsTDSh4Bg6/eZZX8IGnLuOcG6Hr8mIJm+ADBmrtz74fQG+niK1BXs1pE9DLmfPGxHSEVbBDr243O2uivmITxokBJx0caG8aV+u4BQiptXev90WCTsCgqCjumQ2BffVNwKj2R5IzWaXDuPh8QoPaxUaoIoRmvh6FGO/kWiBXdDZ3GieJ8mlKZXTAPkhTDi7BvzE9E9kmLufo7VihZN0LRu1UAMyJHy1jimXrxmuaQUm8U6wiGRbcpddGj/Luvb4ApkIHSrXqkuO5SnGQaFodiE1nPQ7reljHsRB8huCrt8Z5ErOml7zpGPqGrLE+gE9XVZKWjkiNXv8DqvGrFgkboDsnEHCvHZYo2EpNwUuBWQsl4fErAhhEFqO84E4D285N90WcNH0IBYjVA1dWd8TrkNqpAtE5i8O4s2XmAmg/B+oUCnQ1mdYluEoz/Els2NgYxmejeinJJYCz/DDP8AKyR+ILJHCLjnMxE82iHyhejFOhVkirOXDc8Z6oyp1fcSTupmJOBX8IAKdWq1XuXZdtgtSjjwBIOyeu13uMy1vmvkwu3WOiiR6fB1MV8taZ4DITM0bDJoFXkqRSOfKDsFHeL6SlqnNqBsOhRU+2jxXzMmqgF8Lm4qw/SEdzLR1OzGCVkAmRLO8QuG2k/CeuxFo+n7+xwRz+E4hc1JFU1mNc3JwAD0ijXHrPB19Rvot1UX9ARfND00bXFj4YoaQnUjl4Z/AHOIXVxZGbg4NY26hSEHC7nrt95GaLA4CPqHMoNBCkO8K6l4gtidnCUcRdb3Q5HC6rS2m1Wh3a3wePElxQQS6A+NaDAryPuVLS76WWmlWPfN50gOf9T10SvIxSq7TfGbx5cyT7/aq33mdVNqUF4N0Zqa0qqNGX7nqGY+L6hrOjw4uyWfRinsMLugfGxGQ0wgrHLfmoInfPnHG5EF8i2+E8+hnAU6hhAlP1DuuXE5wCIrsBCOrSHTUmEFEK4NH+exI8Xd52E8Fl6+vtu2+ve6uLDTayDjo2Mjh4s4Ruyo3gOOmh81wKk+3ms6Fik8mdJpmQqeblhmQ0uMNsGZru7DyDK8+/62MOcU6uQ2e2OYy9Go3LKV0NiVdzPQpIm3JX4954FHQT4RGnu40rmrgw03mm8a3zPa1NXG1SaqtGbmKEAgbFczfGPRoPSAAxe/FS0d6oIEAmNNOH/HB7SHLEubePkDrdY6urweWanDgslUyRZPpCyROFN2lVbNhjnJvgOiB36gmrN+FKHeB1BpI8rXkKpgX/VjMzAtgQ3Jn333/Ldb5Vl7SWhqv0Gxr4NnAF2T6FOk2FMjFSweRjWPI5azJnrJ5sMsjiPZt3E3kdZy7tnhs6DM+8aK3SKl2uocPSq9mpL5k5oWTVEugsPzRlMXZuapxgXlTf5s5TWCUM9ZhUIJzPjYYgunXdMGJDcC7lWyZ8z+CBSOASy268tQXHuT6w27PwpndgM6KmhQIoXp0TA+rpmElUJN1rayL/ctGYWKo5hIBVG7u71hqUro3DDp1xWhPLL0tWl11+KtzEsMM6bYZYJ0L56iCAPQtZhz/eS9P+GaMFnwGrkhhnUCrfslXpIX5OXOdtxJRHlzdaiEEBD4tS4EvHbp+PL7UKChJQl3mw8IkSrKIyewTrhBuGsW8Ckaxn2Xz4Td2DT2wJF3xQJzOWH7pnMO5M1NARyK6iWGoKD4WogT5wDGvGLMLjCmfOSEx4S3TL4mNB1hU49J9GbZRcF0K/XJOYUMfrxnUkoDbJFpBxj37yvtKqPIp1Ct3izV6Op4c+VzoPiyYw7xObC7yhe88TqiOQ+QQ5CKVzWOINOjE6iidpfuKucRifkCbvkjhge1O3J+rnmMR1ZSIPSseYrImUUzQG8Ch7QrmUFwuREFArn88qJCvBmAuLxKUpsxOHwSlqfjeLT4EWUk+OwG5et664lAbXYsFcxleD0rklBKfwjppMwYE0JFvoGGL1xi/RFphfS9rzxqWIRfzD1RHJGlnX3aIvmPbzCjVEDDzYFW/oYgaep8m94NCmgnKozCE2F3FqrvwRwqeQnVyN6fB7QsklkWOxUHYnEJ14jNd1zqb4wBK4g0gP1uWLQZpOuhxbHHrgRgkdaS774PQi9a5t2UvN35StLeqB+bVnOEIrNN/6fOkk2pX3ksFMjwkD6qRcKlAwhcls/ZnOTqsFOOA4Et7xhODOdFprlYmE0nJuq8w9WjNlMH5pZoLJcA3DgWhSOR9WQNVTxsYAql4pIXotRPfCdvrq0LJWWbv62aAIr7EEMYow6rD30QrhW3w7HtQMQPSVHDdBQJ3dUzlc8YB0+5tla1WDMuHxEC/yFuDguZyxVtk/X4J8t5K3quZG4+Mhnq8pbJkwLnoPrt7EK8BwZtGU6xYAXoN9ZB3SGa32dHT1WETBKAecZeeCjiidMsqyXIHyxnGBsWYTQ3d07gCu0jFjuq17YK2625f6/KuR7cPhynHEvKwf/t3T3sfW2pvmGv5AEM4FLca5IT5AWi3SVwFczzhE1BM7xhnihjuV3RBOrX+ArVenLzDY9ZhajJEIdRkDD1C6606adUL+3bsFUbswQHRu0TPZxx6KOoS8q6u5pkblDIwfHScfSaaAX8XVDFnbvjqcGilqIgiPxWpbpsmUGrgYLsQhaJk949isQYWoJZF+FxYPTkdXpSdpYcPg4OBIiUPeO+5GQBRAob1LcSreUQMXEMEdcZ9cyXXHjz8cmb0eS+SPNQuGmcOOXoT3eMhZpHxnFTx7weS/RBWdNPdEdOqaDQAn9SmcXoGvapMzw8Ev4Ulym8a2GKtgSqRqDmLh5NkONChHggPlU0aPsPdvROyQ4cmR4ozwpjWBNDUVplmaGQJ3e4Gh/WvGNZQtzVcjtVL7x+noatssUlZvJ3K967nnVLCMM9WTgXfjHRipQ1hGktgjSPjK/z3BwWcfHyPONeMG41MhWBelGXBL+JhDvTw/IcomVyo3t5weTBN0yD7lhoB8J3Kp2PKzpmCKfLg4roGwbL9B2SM6eFzqdjqxzvAx73CbBldKbeL9mwFcQfPFqVSYBrdQP6HAcLpW6nPVn4bO2yC2flm6680kQNKCXGpyVHwcEufWEMZfGJYljwGnULyVvh2Ed+w7wj3HmUiNE+4DBehiR3sUXhwaNs4ImBt2yd3Ip6PrFnu/9OjqwI9POyEKgTeejNO0OkOFLjo5qzL1Azj0vYjVzRiXJ5gtIjx1phonVh/piMuAPl3zWGpMOjURWtV3i71fO2asPxrPxXjFkI9qybTw6nH/lq8uDJr4XO7H+Avgkq2o+a5xbcifhnQoympMt29vRmhWmDbehWCK1cj9jqei03Zj79e5qgKDJiWR4ljhNpVuyRUj31Lp2dZm8wPH8KwErvC2t8oJ6rcFl5eCHnqi03hdiIWoFDtE1kFzkOtNLBPDImzoycLeqejuV4no1sHYqkbRpKAfjzdBcJ7B9V9VxmjvkxTEvXJELnMiuFI+o3o7xdR1jkoevqbZ4IrWNKfrxPYXYjfB6ZFUUtdN+rq0pxSmF21K+8i57Dk7sI51ryijjEIjflmxqdfr7THprMpmp9gUrPuD5y3RuS0JpdSp8sboXthIsVGjUwjPQfUUUVxB8W1dbPeBT+eHdhzoI4UNm1apHxs7sb1xFTeLKZX2m4R1Qt4x7KcVwVAOJSHXkaOKUTQzQdXGS7eGU5c+SbwdOt12QpmYm30r5uleuOrdGndhYTlMmychtqTBgPsujiuYXuw9qEkZ65F5Zi1iQzpWOF+Iu5IAX5XEOnInybO9RWJqc2eFbWM2puCeGFYelNy71oTpJHSC+QDllYBO+fnEwdfNuuMtsG7Rmlhf2DV6nnJgI0E2ac0lUBCepSe8PgjIyswTsYF5OXrX6WqtqJoID30dsG7Nj+h4Be1sQT/TFDaDrJrARv3ujMth+MSQ8B8R9cpk3kjYbDblHkHutv1kqy1R+Zr4xmTsGH4ywv+z+InNZbUmvsJbUV0H2RTi2KzEMuDWva18zSZhHivUSp1I3V32I9j3sKurvKvMtq0irMOFXkjI/SqajsF3dugeeGbQ09FDk50u1yc25etts+6Y8rN5IXEQhXIhm2i7DsmtFchlqID3VeQo7gnmwsKK6xOD1aW0E/ysOWt8rkpSVHvAz5WoXHs7uKsdkqZrxIYP7Dlp6DpYh1i1dIl7rgg+C7BOtU20TvMq5PXFZxl1OtTDFtBeItGRbOcZF7nLxRuFo+C51w+DS2x0JzxF8imrqxKdMvH5EeEBt7DiIMUI+MukGJrXBF1nJgQw3j7fWWeqLkxzNGgemk2m0CBiw44afee+oOWZ3BBMAGoxwjQvJsBgCrfJ+94lNtjUbF70TEm1I/eylZSjEgnL8NYRScFR4JSJ5a3l/JrxMDigb5yHhJNd+t3dTiDgtWtBquBr5oxzmC1Q1Fk6rKBNj8b5oWVPM9yBbqdBwobUsFckW62vqqqqwKcHYeNeGrMBmoEYbCCOzRUXeBpc3eSsVJVdMLqqlC6l5aslcTn4ILidg+ASiUTjYj4QiWw93LUaAdwBdNoO9pAI0EIg+fmy1aJVuhwlKWaZOONK1gTrplJNCpqZCFF1NHfdOKxBWdNL0BqRtLsSuPmxqgqqre0ahgelW/eALQLrm7oQbYVn9cSJkQuYFCIzJWNblR6u2eyvOUphdMuJ/ciUy+v5guA3hcNhU8BpSi8sGhL78SfsvUd8E827F61VFn3C45LKuKrnxmE/Tzv9Cs5vIp2g/MSKAdNYs2UPW6PBYLCI7FvVdp6rBNgF8TM7ZLVMYJiSuwomZTYH34KKKCm/bkU/spbSGhybRxdP6OCcVrzpdUsi0blR0vgDwfAeBQMBfyG/AwAfSH+nnOtobz7yQS26uu71Pb3btizJ5kQneAXmVbzlFYkyfB288NiBOb3msVbCBtAM9nNjknB2wm8VAO3oDjYcc05cWqJ8mZigGYC02L2rTIrSo3r81VLEKTxNODaPiaNNyVYL4cjm6M5yIdI8G5vARv0AIotEcKdFrDkysbO+/q8NolwuATjTUd+kW9SCM1D7Y0+la4FXGPYLYr2fgjgjZaIj1npiV5QStEb7CIKRbYqWwJUA1j7WkMWcJM36RZMSxxhMvcc6OuhEgRwa9hyHTsGzvYQr2X+NRPpuKrWNnZ312cnh5mD7ncnsOYtFq7U1zEYiE3Mi55YutJuO9ui6xbEJ0q9Z1m53J2heM94XFXoviv1JQzvErpjrDXvQ9iadePUyPxFg10tGwZiITSlRxYzYlp2Omnc9UVnxRfPGT1hKB9Ex5ReEGVSsxPD2k6xH9B1AZ6J2l2wuEw1Prn8pevbhjnbpOw9JumYndcBqgeat+QOXqOLVODVwHrsLgZ1rwBFhwVWGVrkpo3NPFw2WrBnLU57nalYRbmoKthZRvnucJePkQZdbk9o6gI4pvJRfYc1w54md7HJifVkGZ7Ua9qxl42Pbsp04jsQ3LVKqz/3mYFGMXuIO2lIwmzGuSKVjA/GmHC6f0BNgJPDiY5XmY8/d6cvGptHwgAimMoYxCa8A89SboeIduteelOngg2UPxJks299fjs3MFmXi8bnEjsG1syhhI65ZAle/ZkvsJNoe488d7RK4P1X/5iD3DjsK4bFxRhXzelNbvc5iaOtsmNatO9Dp6rK1e6Z/L9z0NrSVramyxCmYTeNkQNqpA6IQp1rCOqM9dlgzKq5MmjZ/fa0amMeKCVJ94nFDwrO+YjQu7sjgDDK4zmGwmI/BC26grwNziR8S+q9V4wM7jKiSmICrHqNNKpTkna3jINOqe8TlCRtdZbfdVRFsLjfITr6tTRLMPRHho3XtYEO/PKYLQ7rkS4FhC9XXqr9TcYqXKGiAbuPbbzeD4c3N6N0DjIMs63/d3gwHNzdT90R0bOGlinkJn/97tUJVODnp1+04UjVJKpRpIZvDMG8XRbPUJQUktV2VW0rnu8ohGmZ2kmCW4WEzh/LI6myZhK+/Lmj+VP2L6n7db6593ARPX1cPgSUPbi7Y+5XrADbQtfr/xYXDztlvGiTecdf+rPr76mvX+jXq76rroidVpSAjH/azTXXjsuywOslqVskjChr2BdJSANrdrc8LCjaAFnMfZwqHbcp+Uv99dfVv/r76F/3V/3atvxVid0RncOxsTsTuZV37hFKihucTE9E1rVJCp/5T9UdfV1+51m/qr+5vPdKzy8S6wa7wJpovCzDY0Tmsvg43SOMl9u8V2q2V0gc9KJBqFFz5PtHXLDjuOU8CB5JZXX3tSn9/f/VH1Z+2hhHdMjoC15nGI7Eh+7QNcowJYBhNP376Sv9H1dW/bg2fmMBr1oxP91kfOmLM+rHEpJeynP1rXfNSJ18tBioQYx5wMu6Vxr6TCwac0F8Nt3atGm6x9ZcvTSAmsiNwHY6Z9xOiY34Dct3ff63/yrXq6l+2HuPb5Ue5aby7v6A/tKyEWJMpaKW5LgfKR7IhXdeAkq00ThwUzLuRE9Ex35mAeR+BVbhS3f/H6jow8brlN8MmohO+vvJn+Cx8vr/61y3/9vJE5omiWfmKZt0xxaEX0hI6uKDwQoqgRyErDxon9z8ZYcFx/WTBFL6u/hOIFVoV+N8V1BvdspHknh6lTSIpK0jIv9tkCSW8I58EqwKa2w+P50TmSWD2CNIgVDzdDgGnPLiAPi/6eQzDUO32lxPMi8pjlnxkQqOCd/cL+Ke/+tMWePT0//k3f/MzoL/5P6RL/O9/+zNCf/sfpRf+N+mFn2F6IHwto+s/1awouG2IxipfoCeI4gkL5InpDzZ4LCobLGNA4A80Dzz7HwxrNmZPtpjEqFwR0X1U/edW0u0F6JD+tozuP4gv/Ic9dOILiI5RFVAoAR18z6lmhZ1w1e9XlaFd1CaupMdac8OBsua8uOdAWY+J66Jyv1CrM8Y50ZVzx+UErO5rwCWj+/jP0bdEV/Pyu83q/ivoEQAjWN1jOyHFf8Ag779HsITjWHPHSrOlTbuPed5aadMBGBXFhNW+/7mAP3hCPIQ6fygpkMC9/BMy70OQKbDoV6o/bjG9Je9UyPqP4ONXPgTWffrxMSt5unVRIDWPD/gE4UvSUK6bJBNp9PtWYRdtWuIpsF7EhNHcVj47YKboD4Q/1B/dh8KaqkFtrvwW0H2EAtraTr8tuu/gY/B0qj9Ef1f956ML8kzBIz54rmhc22fnIH7BLEizRtB1ayvm6sxL4Bpw0WrSC2QAACAASURBVA7S1DmB9oudQQSk21ovqp3ugad0dK1BIKYSPcKHIF+/bAGj8HboFCpgGzyZa8hA8HgtR17G/NqzRW6AHXJgOKX2k3tkGa5GMisbdtLO37a3lEfkkrTmN0CkIix4nnL+0ECHimNoZ4B4u2ExMDO/cNWbGbWg0x1UC3j0KFXXrlV/9CFYvHbF21oVtLof/RbinWqCrvVgoMnhvBLu5SeJL0XNM3eeifHq277zuOkmEn61ObFiAbaqRqW5GnsdAqJcks58sRoWpSOUN3770WbstrcJPcQMkQLGvetKlBTbC6+XDy6PMAVE1w/oUG9aMBJ7W959Rz76C/QoYHUPeARue/nBRsn8+pPEsNglB3lCklbdpnIhH3pub11kkUQrJTLwBedqSHZznmyHIeBwLwQ4twk+WJbaHjQqU5xaZ3YXtq1Wm8todWhbDvl24Tu0mSK6/o+jb4+Ou4KSDejgP6C3B9fQNdMGl8NhXbHZtwtms44VHjvucRzZwUjANWvAaOJQCb04X64sm7VKwjqMw+7qQKKBxdwryicGM946Xrfoiam2F1ew5X5FaXUpGy4cLhxjIAZhJhh0kKyPW74H78CPE5eCVqWl+eAFWN001vbfV1qtRteZnU3VqHHGyWxS6ffIVsYorUG4wBs52ekWZbNCLmvniEPIBtS3qa2eNFVMU6ELtHm3MUYHP8+eOXMGuy9tba2HwQn934FVuQJZwkfgr/6p/e3RoV36qL//F9Ugnn+s/qfooUvonmNPPKk5DXeEazaxahtOt+LaYiqpYVXPSVXT3CkG0kDKhyiXiK6rqxar0OgQMMqs2UwvBb3UVisW1IjJpNWx32fFr//cfziOIAb9ykcYaYBH+B6xCuZ3COyKaDNbDqNTuBetJCAf7gjQNDvkQqMZw5W3rY5HoRY1uASBZJWEMIwF2VxdXf3ggw9WJ28ibXMKZovUKCCnLqZTHVQ8yg+JRRZe/a87VovW5ep0H7qwAoJgcMfgr0A0wSaE3wrdzxEduEySI3xEsrwj4kzuJVm7cH0eqSHt82cgFlPhIk66+G2OmnICMzWsQpi5OQh0d56QdKHVO/jaIIQixN1hFxvrjOAeqnEiA6JD2HVVaRMGx+gRm5RYsAUfXSFmpfoKcVYyul+9GTrVb6pJnPoRML/64yPiTPOiq6pWaXCtiU0Q5mVDjPeHZOOXCU6QzEY1TYDc2ZcCjYgEvhrs/7RKdOPCAAinE8KCOdFEuq3dVe2fWzxnDjOP0UCS8BF4c0RX/ctx9m3RMS+/w0/+griF/tYLh1lXcnRNLj1PuCbFBQXdIkSauIaeG4hnilQ8CPZiCGsQI0QKX1eAeyiGKlrgnbCBAZsfgwA+WXexZc/dsQpX1adOVezzto2DzOP+9J0TBOu3Irr+fjkDenN06j9dE9HBI6r++ONfS6tNe6RbvPlNhNE8T3SKuwF06+DwhDjV0pGMBqOZVPPQCm5mUOXPZZEq9q6tSisxiQIJVe5hqHLB7/ebH/laCFwxhs7ov4H4jFfFfn8wHIMECLUF0GFlpJ8kMG/Ju99giiChuwI+4aBo8k8jDFZrnifEugEksM0M3dzepKgBPQyaFENisJK31yPZ96q19XIdB/ijeeyZqol4vSGgSz6qiYXE/B6pdqvyfycGn/zhWFNNktff4g2C3nzcanpbyUTFJc78Q2IzyTcckA9RWDXT4lov+LcUx7ImIVIoRdAuDO2KoVinSOWC5n25CyEBKbkGS0aRslLWkfxHhOM8dmMZVh7QZuKdQbDYUhlnvqlV+a4a04v+317BUKz9+MqDSuQqeegKsokTNzryUv6qTp8h1NkpVTS9DeUaHOYQ657mGggzc6CwIS91lgRip7a7kTiTmDuIoqvJlAoJ3c8OofvPR6KD5yNmUFjy++OFEyoPosiCwjzlWHHmB3ZV0fvRAYnvLJYbSBK6Mrrc2bNUvGdARJc6vZkPmfchqYkB7/bFmW+GjnWSB3ONpMDV7af3W4noTAAsnc7hRBfzIi4wq9Ku9yUSmfdM/vV9VwW6jgHKe3GAOs+igJ+ODt3Vhx9i5eHDK9V/bKXflndYmAHWXSMMBGd+arsVQQcR40DPeLAvTQ0kdSK6UXk93iYlCY0yL10Vkjlw/uzFuA/RLRyorh1FzG9e9iPvfoFWpf9KhVV5Q3Tcn/qrSQKE6P7tj9ET+mz30KkFbCHmaboPRNNMJFMoo5Nrmg9xSwySoWxV4NXzdICSEqCjW833oQOXQCTrGhj2/v4Kj/DG6NDYit68/6gk4SBh8Z8DdEXsqgpSORldXkK3t63LIllRi+gRtmpMTe1L7bQzldpqoUXjdBqhS+gn3hwMe4W/+9nP31gyr/y6uv8ahnNHOoQj0KVYSPC8qUggEIJ42Ew8Qhnd3krCw3qRsCsT0sInHA2OBGTLFIiF6bI3P5FI6QHu7BdY2arwd2+A7mfEqgjozTGD6ifZ66l6p3ngWGLpWS8ZnEdRLSbRmwsbIrqK9vbVERK9ZAk6EokFwizNcDqwKjzJE0/lHYb4aC+x9gO8U/Bvju7ngE4hgGh/KEo3su7kUjSSbt0zSytw5zRS8QI9sWIPIDoyd0Nf2ce4TiLPmyMQZ2IWKESoSy2RzVe3Q1QLuxdFn0iYn0GCRyxn9S9/fUHBI7qfvQG6X/28ffzld98Re3INqw/9hwsPR6BbNPRhb+WFeCg0sHQB119JFL0h5gMV4OQECDMgFWZAAZ+0hxJyBJIBnY4ORAuF8hrGY2AgWkz0Meh+dhS634iRjojuY7L+dwphxYBXBANssPdCMkzTdGUGdEeu993ffQEkAh4bVYvZq5w3eSFvoofkFoETwRX+9GdEh6V2UKBft5r4//fN0P3sV/8TeIfoAByi6//lx28gK+aV+gjv9/nOqmsgF42YJCYIc5gBZZ8Rmq+Iw4AWNGLlQRig4uliqqcJZ025D65IHEmkXktcAta2wK7w/+VvEdwboPuv7WGhmpiTX5BYs/qfmk6VTHHlBqL9+KNSsO82teQsOtYgN9dNdpHJwbg7ASfi3bfp5XYHaRkhO4R5U3TcxISpgShv7jQc0cxxkDjMra9cuQbM++OV6l/+k4k2AbqfH0b3q/3ogLntLS91/dV/xBWg6g9J3eHEpgBCYgk5QMky1iOMkqqR7pw87E8rboZd1spFsoYdCMXQsqofUfGYWpiIY11Ft+N4A3TIPCKa/Zii/br6fJj+rwDlVwfR/ezn+9H96lf/vT35Nbi63xJfDh5dXP47hcA8zDiZgmwevOc1mJcCuip5Q5fSIr7TIFc4LVmsZy4qJ2rGIat4dJsM4MFKoZQksLJXVx8hOKypnwjlFbTqkONF6fB//7+Q/tuASPGfi6z6n/9DeuF/kLf/sb3diWtb4E1wEQGMyoUj0h+5GqCWbgFjDCc48+LFlqkMTrHRYAl9b8fT3qag+7Y2i0U8RkMnrYT5pcwid5a0S8wQd84WtsWahnl08wh4HATC/ZjiffRbslLC883tSC11IjW1/ycE95/am8oviBQW0Eti+vNbXJm80H74y1UL4jZ73fZzEZ7utSfJ8tG6JhPrDPZC0G9eVMaw0t5VWymXSPVaCV0VCcUc11X8bBqjgHSPk6OZskswn1mHizDuB5WKyNKcmmwuYXTfobcjZuVK9afAAJrF0demMoX/8W9+BawKl18gb9O05mtScLhGELaIDQ+MIAh7k0p0ry0msHjuBU+v+Jp5BRwC69dg4Zg39dQ1m6VVkgZpfv1eF5y46Q5XvtDhkQV2OtjU0tSTdH6bCdNlowmy3VkwK3Ydlf0Uzmgxnd7iIJD++ut+XMfBUBN8QpLTRJrhrcxWUt77w5sgLpE7MWlVZLOYKW5FA5qXpFDbfw0DlStf/3EcBaF461Z6a7w8wr1ktD13c7vGc+KdiCZTkxt4RJpWebljRXgszj7bt1ntvq3bQjY3jaoUzLjxrp9lNRzrFHS9uJeovIzLbH4CXsNqTTwtb8VinXnyfCAFJKEmGD2siwEn3itelmO9vByn0v/lH9vD8nTJUelt361/uSIu/3zYT6oOTWG4EvG4l8uOz/yJKzEJV5b6FQDtWpDM7PQ1ke/jSqJD2BHR2fatnINsEnSPBbKyPMQUcsXYqzhe4iyvWZdzIPOu1eayKrUVgkkHMYi98QdBzM/7iUe/8s9/vFVZLy2Wn0a5YCLuFJSF58Y/9//imhhBf4pLm6rRP+Am6SZTWTQf4PQPQ0LaMwxG5amTe0WlM5koROBieKwmDStkKt/+/b2rKJvnstlhjWg06aBsa6kp517/hHnhE5fLZZucqFB45lPq0h8++CzMKFjkHq5z/d//cql832Qx6bJfZl5YNvaay5TvEoT3Iek6l/4F+Vfd/ynmB5Ayz39xy/tNa3MZXcb6idJls/yriA4Xu8lEoEzLrMYfLznJqiN8q02p1B4eH3q/CneDKpVmUincqglIHcNY5eWHXFki7u48Gbvkci1UDAqh/dPzH3zwBZkNIKBL/2eZbZdu3PD+HXUZf0rKzJb3obPBy5T3FvUedSl064b4LHw3MLtowbSc2fzsgw8+2DhbTtHN26RJ0OXqLJBCO1m5EeNFby5NxZNi7sqUsCul6mBHh1j102ptJEsAs6KBWCw1QNV1UKFZ3kwUjzOvO1yQwMM1HMtlB6RQj8KNfHCf1Kdp3S9/fVliWp4KgUqGLuOt31g66J7p8D9Q3svUjUshYKHv0g0xsL38Tc84zvxQjX6BX7ohLaWBlYYrd57RwqVdG/Bk1UVR7eSDKIrBIdKWKPWfjh3sxpEarGy4xhUA8wPRSqY3RNqq63jNY+NzNVM6g7Mm3j/TlUgkPJ68IOvdZ8C6D+Y/C9OMkMyEJHkEUwI3CwJwHW/6s3uH2sO3PrtMXfZ6R30UsDpPXZLuNFSMgCNwLojfKe4/Zwqd0pQL3JLiWS4wugeeKVS7zHvt6Rx8DjvusS1RMyz2Dh8YZ7FKsEkNK0Mrjbi2PNCROosTTaYw/r7rV898jmQ8U7v2e6DPZQUK/uE+Pucvrg81SyJ5iXqK/wWuAB9vwf+/+OL5waif2/7iixtgVC/fwsfw1Oe9dfmSaGO9N6JDW5+Rr/ysVTTVxaf3nkylVqxVw9HmaLS5mcaeQx5rmd5UNNnj9TVJ/VFmu9QZvb8L7iFZsQRjaieK59msiQCulFMVz2WWTLS5E0RTjeRecXXNqlQqrlxqqTm/8dn8/GcbN+TtqLe8XoRF3SD8u3HpxvwHXxxqO1ZtgOzduAWcgz+67LsMggx6Kj+eGxtf4FdebRfbyhmO42p0D1xdT1Xk3AjsOQzQ9BLwrclEB+O4nwD7o5iCXmrE3L9HrbY8JVOxp3i+4jgd7YhEpHZPcWz6guHmgWzPf9kb8skPK+SjRoF5o/DjKGFc6A+olQsHon5W2ECOfwZK6SOsBlwhwHmD8klqG7rku1zXbqrgdslYJXkiqRmWDSaxi5cJRk2S2uX1mAxgm+k+wRTBYbs0+HP0+0M1m3VnoyYF8N/bRO+1ezIvDb87sGeA7ijLgfc6SNjlW5eAG97Ll0g3wpeiBh0oA8nauiEK4+XLwOjR0A3g/3XfZfnbrra3V37GvTLol38CwUT7S9dwauFVUO4G1qw3SNlOZUs79aI8JrMWl5VJpypr4uC5CBMDOO+DiCb5ZrPl0BAOjoxV8npDt5AFo2gjvKOSnF5auE/QfbPfrIDJJ+i+lBdPfZcv+26AFQqBDxwlz4W6d2H/xifNg89VMheHA3gQSHCz8OrRI1A73brY9Y3buMRcrlI0pV5wopBmsnr0XMU6HyWHCjgLOpfkyQ4HIprc9cOd+/5baBhCKIs3qEs+YJ/IyVtTV6/e2EAYX9zbv8eA2fqCsC50/cYt0dt5fd58KEQ0lfJdB1kHudxfsmVKzfJMNk8qktu7+3QUO/axf1ErpeHd3Za9t+elEaDi/jRGUdMsVh/SkhLU0WSHg3itI2oedC8+dAqNCfJN/NTle1dbWtuvwg//AKHM2cpOZ5pRD/3hs3+4BYyru9BU99496WmAe79B9BVU13tALhXlwQss7vygO3DPIzyOAS9V59x2YDClWdA2NjaK+Crm8O9W7r7DLVy4Ya9mUxSZrSJutdHtGE9YTeA+hTu6jMYExIrc6I2rda3t7c3OLckI3usN+DWCWqUWNP5AcjN9SxLJJ+Ph5ubWuqs3RN0FRl66hCpIPWltP2YOCISUM0GavhCicu+lc+9RoRZsU2ewV8Ug7vZBdHsFzQpwY/Z6WTTBJ4QyOepijMwc2DqxMgaZghcNZJ7cpG/0KkIz8Th9bFSyEr5Ll+PpdBr8mq9shG5Q1/HwGYWpufU9OWVAX5mnbjW1H1f2c69ocecH3QHwfMVky9I4Cib6A4sFt6iJVBbNeRnZiB3exo1AIJpZvwoPbQCX7MNjG1hzveOIDhmZ+FlQmZAYeXsJtjAZXivcgmAFpZU6TODsLlF5osUQfTZfKOOj8l7f1aO3UirIALA18UNwc9TVUtCkEgUTwjARAUFYDqTr96Dh6w+I1fREapoz5zPkD+IdtLhn8Vh0ipolKanw5gFbNCxFy/5LgO46SBpmgXKFJwQx2K3R0OVRCL5uSTaK5RXhC+/lpe+gvmmNHnclcQ8nB+Eo3XGJwvUR3aKnmcEtXBU4DPLIUC+8NGZvLDMVd5sLX4JDZ5MQ66QGQvEeE+4BwA2nx6KDZBS/KyTyrTwTLOD15vO3QB+BLxCOvIcG4+/APF5CHc3DRy6XsweFiI+Ibb7poEUpk7j9Vv0o6qRZuhcs55LTTzJ2ptAly+AYAuwW0T2rhIZVzQyOVHBZJkBpqMyFZEeS2DuyW/h45tHBb0bvXT2P2PambdFJCDdBIZ+G/g5MyygFtgNhedG9hUiEvZcbEXzNFy5e3M4/qTvOopCZL1GcmE3Fx52Rml4qVCcseLCqhdMC9gg4KCYK3mWlrIrEVzSs68DqYj4+S4XOKqQTC8iG0+YTpmnRzS1oSsKVI9QgAb/u8wGq68RwUr5bELKNXgZ819F4wKuhjkoYKJ/trfA9xy5OgtYB64QSiHBTztexeSkz7l4hPfhkA1elfZTToGf6sp8gjl7NKsiAAWc8flYs0rCcWqXaNk4OHXFVOQqhTWHTgSlpyP1LgA855bsFzuL6JTSIcGt533Vi+CHM2/dlLM2bwmGRc0et1uP0CTJ1L13EIeAdyVbcbuwnu+n3IhKgiu0kq536Mrbu2gbMRMmAgWRrOgb+CUKeV49uR4eyR/k8Zm/OA32w/M+JVunSZWDTZXQAN8BtEPGEnJ04Rl/d4eclPaHCEdsDIH6eC/JDPqo9SUbkpBjavJggNmWyPFIewe3PXx82iNC65Y1caCM1Qk5uPKaogSZu09E5cchO65ZP8IOqJ1KFBRI4yvt3eN4Mlb91S45nqMs9x5oPpnR4BCzDWdv6FIwJPDg9Tg2EqEwQHHGW2BRbOROo7Vo+6IFWLQ0SNjzBQq2gIV4J1ERFEw75b+iiidYNG2c0B9gj3DhpDYUfP3919LKPOpK8t3rq2o+1/Kr84e0B5tceCHO5RyCSvOlCS5wqhnG0Bq4frMsHOTQ0dB013uhFl8zW2kl0CtPGNY0fPHra9x4IWF2Yl4bTyJcSYZo/SZzUn8CHo611Fy9ev3XAofsu3Zi62tLS3nzsWpZmwYVhE8sJe3vYM8ZsTDwmKhNRq2JeqofbNJ4DeWJVSq10UIX+mAMT5qsknRxrgKeGzAOPPtDe6gXbsEVQkeE0clWroDPrNOaNTxLTR01OlAmUKNzc3tp09uLVT59sj+bzo6PbUz1Xe+qIhVXwxy7U4XTmktkslBbkPeysOJqHI70AuUePfBBmADfvgREUNrRKsTJ0aHTMHi0TV2FRKndE5g3rFMlAGCLhdAs8MhXEY5Nl2eS2DSuLD0Z3rYk1t6A+oRsJzCCY0+bmdrD1EuHaSHO4cufqfmIEjQ5n/nQurhg9d2W9BiQzQV54FOWkSq+vxymyTqHJZkdwf7DtxAMTno2NWfCYFRs8L2CeK1jjD3lzqHR4Xl+SpgOGstMTtiwul8P6vu3M64XtgubkLWV4hIfCZBJndJhMILJHHTQgUyn/YPGM6xOb1epKDMuGTBg1ZvtYpkDlLjhTZIT7WRxo84RjITfHQvq5bu3RI5vKdN9G9l7ocZ0SopO7OnRZ3vNhnvXnqIyTVt3bs5vCVmcnFlHxUADP5OmtXaxCOjj0pHmEyLmtrIF8r8ulTNyVr8YorMqkiQZvkOml2d66VF1TGLJ0sjNQQ0737NZ/cTI4ecNTbUMJmbfsSNWA7qZA6bghSNNbGYV52Dgs+3TVFp49bFAqE9lPI283OO1EqhlaGsYR7PDV2fIOXJwwGyRlPio3q6Y5k4mmySg+aW8ToDt10t28tPeCmE0OJ1SCR84EeTyHhAyXoyfqjdOyW3CvWC0GlzL7zSzz4w5lrPE337W69C5XucPc/MCxluTZsLjwUIwUojSZ5wZKyQp2u50cO3vqlEJER3wertsM7TimheBSXTGGLay5uLfdpKgJ4qROckXNH4wW3CLwVDje9H1f0i1YaxsSLofUYa7L4xR8hbN3K1WHtZ4Br6+pxg+yiueIPO4mG7feAl3VOTNOjHUZIngqJipx5nz0PCqX6glO6iTP09rWlVUqXXMnDE373ugWXbWTwzaPiwQsQsnYNgtKl/O1jNPJJ4R9OHYPe7yYAq77I7pTDzVc1crocNsMK8wY75oZbMbytXdAhoLyx2qmwbLgctKCcuT3fVs214Gt7T8KmXcbbk74o3cTC/Do1AWrMuXkNbfJ8aK8swkixLPqkjg3xLyj7e4m27ZOn+xaRld7E7wkGpYnameaCl0dF8oj2YfWwKnzCqb+8z4nr9pU1p/ei/T26Awj8ARr/NFhlYJjVxL3grz6FRUqggfn6YCXOht2ryRSDIvTzLX6NnKI/KlTeb16abva2OAgDtOuaXY1TtCxELU1MSAfqAiY7xp3Jmg+SZrchS3tKfu1vwexhXOitawJmhjNimc6wkPwTPma8IhVhbMIcvnAs4ZPVfhqUK/UIry2UycqextEm4lnrYzh6FrNHMhmTRJCaYoql/XpiSyBJ/6mKh1R4Tl5AswBOhzpMJvlojCj2/XMJGk8Vw0Ih/rTtDMKcmlBuRSe3xy8Y0d43aejo7oQXdfNO4MjYw2NZpzNtOy4LqiL4A6axHieCThpnsArn/pw2Dvrdg4mEyeQUDgMr5ziM5pdz9ysAk/pLOKIu0zEFORBZFdw6iyYFBxkfucmBFht+tMnmddCqNJJDd4cqdIqE+toN6Muw3hNZCB+MSytFXq3ZHhyIeIwEN0iOc5EwQqn98PrFo6cYC6SmlvxzMXgCYyD5a7Dox/jeLiMe9EzgztIzDv12ZuAb7gB8L0ROgjWsmPdZINCSQX39xx8Op+Up4KgBQV4KJzLE8fWWXSvPQs6hWAWFo7gi0wq8STjkuPpsWVuobDieTyL56F0dOCQyyXRGeg2HFmUS91GZ319Ftg37122aS1vgA6dxrLU19ioA7s5BMGXuRz0kr0phHuTxs7IcQ+d5C/u0UXH5PHdj6p83q1TM+pPPMei05SsiRkApylSvgvJqSYF0+KFhAUHcsOrYC8NnQAP2LeKQ986T0UnbrLflXeXYCrExzD4kq7nx6G4XmrKCRq55ng/dcwpD3hIjBZCfH3vSTXQRtfrEmQ6ieOa5vEkwesR0LnbeDhC0mnCvDzXwzqtiSknSfhwxw/AI53Cq296vPQLafeMy4rzmkH1HOR8KNaPnPP1pCgvHg03NOOxPjcfvn1WMCsWPzG4rIbE06PaAWVSFRtxQqwrMXWkCGCrgxbHigu3qYGl4tXmcITnk+nzJumcFIV7x/D++yK+N8Ql0kMRHX62wClY9RQ5QIkp5MhhOZnbuLmLoWnNE4Nx/ZDyCZr8soN0ttiGT/aEusc4IVapXC+YD1sflbDosEfHIW32e3NXY9iWF7rA88GwWzwnBZQuId5iZ+fbncT1DNEZ3setXss49sA/jWctkPTDSxTbd169GeAVqnG7cbl5f5ip2jDg2TLkcJkvjzqqsILMy+KEWOPuhukAl80lq+dun4nnnJsRLyUtiKWD0vkFGO+KR664EN7bHd47b5OfSn09Thijh+bAcNKzAO98X5wKDbSMP6IGQKfImT3T7kr20cHez4cx8dMCvNLJo8vdu9b3IYszKD0e+77lWU48AUtBCwWvt5WcATxQLJJW3w0HOVaK4aQdn8iEtzsEb95Wluj6kecCOvVhY3aCB3ihR14q3hTGXgBfM0PzQ9cNxp1gJftoWu3vm7NauhKQHZ3o1M0PjK4qSBC12c9jgQrRZM2lFY99KQgWGk+yCV1YiqfPN/XGqfawbtSoTZKjX7PlZvX3DW8FjlptJNhEZ0JOiKPBAdx1IzwKT4DgNeSkgvYgT6sjWfE4vkqAQt5aa//9ZMORp27JpMkbu/FYNUfHkKqyzCIA6sQanr4dyVHeltxWtCZYHAjhlhHNtlG5hA1WusdjljK8xrdDB5pnkTwJhHFjGeRebNk47OaTGZ83XadQ41HBKZzzSLM1E88NeBpmpV3Aw2XuaQJ93wyPHiubzEtX183f3QMG73MbHDk2PRVR0IzJR/muNmd6eXVN9BJcr0NTNCrJmVm6DTGcwt1a+uXvcXLoQ3t9Nos777uVWjyZEY+/GnbTzo66KBa7KW9ddAuXqDiaVkWGPcadcd0ePtWo4Ss/T9NM8Pijc4SFzzsiTrB8legYc2lXPCyQFWJov8BAb/m/XapJLtWNazJG5RQmJprRrqpBCIW7lbbah9/vONvVRWQcBqh6C4bxCO/uBA+EB0JQW1GI2nO5nsxsDVid1DmHdT1QxqfetkjjyU9wCU4nphnu+j10HJ5UlribDCpodSCXDmObMwAADLtJREFULm4R+zwAkUoHpAY6EMspnJstZLB1fQTY90NOkl4dvjOmxNywu54j8LJgWmrEI6zTrUM5Kn32PGS2KeASM3HdAviCOvFgdq54aFP6sQKqUEroVGY86TebirA8o/4WHl1ddAnu4mIrWLB4kMcj2wjnBHKMTFXt2Osfdgr4vJQYWixZchJIbNJYP1RDKvnvQdiS6zGRtfl4HwcPe2La4jCub5lJ247zDfbyyBI6eoHGTMe9vejwZKdiIJSaQitF1i6cGdDvqJcaOB/GM5BTleBqu7p+0BngOHuFgLPb7ZMIj48NGzvDKhpsWe425e0J88hGLwVJEU7xmHhu9xiXn0/oDg2bPZFUJlZlxrHsCYJNoR6KU7mlNFWEYBZHaYDynTVBWNbdLIJr6JLHZDbsngbhWFqtsmHKS7CdO3duEgcK8xNzRteWhu/Fiy5FadRA70WIz1pYlkF8TybxOOjihO6kAPOAaApmc37R6FEON+NJvxwKJVVs3SLnitO98OyWOjgzhGWzaC01Ja04YYqMktQ2fM+Tlu83SODEvQoAD4835wPTLse0mU4uZeqiNB7JguqBI0C4cT+EnhweB+0xrqxvT5iF01nIqjVmZ37R6kicm+4LsOA9h15tkWA23YQNarh8mzsfxTRPPNVMk5HHg4mHOdi+7ynZqy9qbUTrRN5lG7QF9Hv+KZdxeKKGdZp4JhiU21BSwW+p3GYE3APtnEgNW4CDiwtbE2bNsRBZTtCZ/Rk8wz5hn4vOghjSrPNbH6TgdUtgkwd83g7gXbB4PmzetpIEHbfKjOnFvZ8ittrFH3BK9nw9fBfBdy6Li0MlyIdodbIelE/A5VxsFm1FIY03cWi9Q5kYvE4z/onU2jmPw2hdfJDfGjKbdRpBUKkZJI4TBEGjM7udxY3XgMyjzM5EZ4PANk4T0ADbfC1RliFfSmFPAj9OTl29TrIN80ZX7ZjY4wzQtPU/4HRzQt5nVVpk4DkLWf4bxaCfAdviem5mGFxoGqh7BI6h1YQ7O3CHRLwZecX7g5HZ68PnlADRuLL4+sFCfrtUern5slQqjuYXHizuWgGYR5ude9IXQWg07X8V8mVaMiGqvQYPlsWGgikMrDWmXYelGd0cayY9KWNkoiK48R92uLlEKKEWAk7foH2McSMfeOoyTg6pmF64hxTuB4BkCDRwCbwfhQVH1p/rAB3yR2Kp6TXgusfjcVSQx5PQ2ifXnkdjkSB4dJoThsYDYnMgmXODLAu2+yDhgRQ2j6euosoxuh0yGKxqRGtr+CESeZDmx0RwDbiyh6bTGc0aXdtm2tmargvhKQV4HDlVfFSkBtB5DYW8TaS3l2ec/kAklkw9nZ6ZWyM0NzN9bykWiwSCTuQZ5DKRVwNeX0da3BXnxcNU4AnSbMtALqhxLjq0T8nymVCwN3SLZfKx+z/MjR+kF0oRHLjQc2hbFMzEjMu44xfo8aQPT/ZQ4dFtlK+nmAqDmxjASQqQVGsEhufxQEqGczqdfiTclcZB5gSvM2QLGp4OAwLdMt4kNQmin0OrA3a5Dxg3KZa8zdukn4bAe9MCypvSvAwOY4RRPJxYZN+Xbk7Rmvadd27Brb3ny4w7x0FTsGy2xLIF38DtUjDiFzA6I5YT++2xZ4c0oUYKJTKaKxiCz16ELByEcguTcKl5jNFt7Tq0z2NEKs0PlI1leG+Xip9O3i6plYcIxjo5sJuZmDYYO7fMNcG6cXz+6Y6OlgDcPGRH3hAwgMFuLioFmfyWNK5eCATHI36w+7fjOVxlJOLLKlqKuJmKpSEnON+L+FoxGNdoIOi8i3EZSuWygTR7ifB+XLkEqtfL4KrGGg2dJbSdvDM27DDuhHU1dHMcrjjQTOU6aA6yoxQ5kigINoaE+VNklCnrH8DbGkiyuHHOG4LfzpMlMzwhF02JKk2lN4O9qRD8IrgXyJHwCsK40Vq4aBne21XA3oSe6WVwVXa4jnaBsI8OpLIO47BTVxNsIXuA4knBD3Yhk8YSiGaA8p6f9Xl7mgjn8NxRPNPL2+Gc8kEEXhfPtZBaCuu/RPkuQBrcC9/QSjtn26Pu/IpDOx0TF5kUd8ERjBgIPNxs8GMLJu7Qk8GNYL9jm9ZewmIZZD736o2udeCfs3dpgGoKDoSoeDpE+vz9ISrUEaFCF0SxBJu41dSbAu5FIAr3Fb09vdL+OmysaIooIvBc0k0mWoPYlHMiNmQcyQnOkeu2HdhK8SNRlQRuTH6G+nUNGk9eHXveCfK5aVYxybpWVMB4U+9ZzDfhbuPJAogiSd8g3g6d5flADrJ6cdpSipUPlu7Dfv0LXKZ4MerUDUG2oFybJcfds7pCVi8pRKckm6cvhrw9vegSr2GR5R+e6CiKJwvqd73eYVwedWtq+PGWdGig41u0gjVhDK6/pdJi8SGC/KQVIK5UD7r+YnzKJEWcYdTH3FnF+LhgLjywOrRzswGyxCXo1m1llZCeq/7tSrNvRvNiY25ZPrqxMWIyg7UilmQ+DuOZx2GzwAR769CcUKEmQFeMxSWbogj4sDVP4Qfe9XAlcBm941I8TUd8A1sXO8Kczo2ZkGWmL0jmaqnNee3edE9Z9U5d+/9eVHGBslsdSywXdAQfF4muGYCBG0NmoYYeP/tkYKADG0RzOBuJlfVuKqDDw686aLAfA7lUuT7blBxX69zF15AJZe/FnKT/VK0rTmKIpN+Dh/assetdgCMtcpV2WY5nhwk+TAz6rmc9RgDoNGtUzmRHmO6I+yjflrQ7TWzNQ5tZF46Qb0zLq8eMoHNvAzSPZS4ZESfOqc2lu5CYdCvlechltfj+6fhJhAetde7JJV7OTpahuwAfKVry6sjsDAG4XhwChCwdvHC+LioziOkgaU2urpkPDsQzqfMk3oYsz13YWERoa6lYUDQ0gjkzWYUZ88h+5oHoaH9QLeVY8qLSyXIpsk4ptn/Udt0t6Tjil2knAJwEEXUtPxh1unHKM13OXunk2fb2ngu4BSYZDZo4FaR5Q6WFxRVIhuwITezHYlTmfL1e3ABvtyj3YkAC79QDeb8n2SWj1UY6jPFa5VHMtV1fbQsEIISSzkDf1FoWEELyur5RdLohe8X0VVABOVUqTF51ZvPQy9GF1wAMmDY8PRvxczx5DmqN4rpeqRfrHXaLXXlA9U5fYP1+9HoMMhCLhZTgl5d3d3ds4mWJRgzeHFsvuTWkWkvznDMSm5qb7DQ4AKNrZXlxfWFjY3R0e3t7dDS/sfDgNWavmL62Zdeuz84GnFIXHafRba/dHKzCfJn0frVpd3Z3l+GCdnmbwQ9Nx9+YKoYxjwyOWJSJxgcFt0as0mJmF4j0pabn7mYthoPJq0fZWD+5NvME0jy/k5ZWSFQ6c+lBvX3k5uBNpVju2D9O/i9NdqUEr3ZwEDt3lYlE50LJrJGqfSR5BYyRWKx56unz6RlC09efpJJ9kL36nZyYD4lW07y9/r7hTGd99ubgHa0WR74AuB8/YH5z8jZI9roKBFMrLUYb6h9vs6Bm0jwdxMjzDKN2yqQmySv22IoPgVGpdIWNZWXChstq9fU3BwctYgVcX/uOTMib0aqewOvK3hmpklYKcUnz3MhXX+YLZp2g2lsVKnvuiiVWRo0GpjQ6c1ObkJZRcclQFs13FJa8Od0nlqVr9fVIt3Lf/dUqtZadx6MlTqdBe4nVPvlcKfhRrRI0GrNZUdxYy1Z1VQ3uezbw6WFcvmg77VTod09oWfTdONlKuj1Rtu4o5Tpvdnh5fSGfKRUUHCDS6QSmUChtj26sDXfqtXoSmtfuybX48XUKRLPtp7QoMoFlIY3yln0PX7J6pEKvFOtpXV21tXaINdB9deFgeGXZi4HFrWC9fRFbSvRa+6nXfvfkbVCS5isyVE4WzDuSx8ICvV0KFeUwmEQDJNIpB5Bjstri58mo51Wb9qe1KDKtavXiv/oKwRRNOuGd5Vh0UnxcW9s1OFgWTYu4Y6L21BbuvxA9k9LJ+zYimOCO78juGKl77+yMPXS1Mjqyq6zr2er95Vo8usplkIomL07ZFvKXI/kpP9Se2X3xbH51leqUVmwtlm6LVruXgO5Dp9/bVEZ6DxGh9tmB7/wrJC8RTIDWprWN2Y5BV1VlU4q7ysDKyGD+ikGV6ZkNj3SGW69anPe+OAIdKt4L7/1dkEZxY9mPX8R7d1RPFg7rn4mcmG84Cp2IZ/VZfQMifFd5zTsgr15f9WK+Yupv7UGr0lWxT847/6JWe+oGpb8emn928F6X96NrOLiIs/rs3dQT/kL0rKsC3Tsolf/EtCqWmRBd978fKXxzqq8l6LQ/9tLiXwk9RHT/rmz/W9F8lb3t/49SKdPOXzbu//8AaeIDq+pVpfsAAAAASUVORK5CYII="/>
          <p:cNvSpPr>
            <a:spLocks noChangeAspect="1" noChangeArrowheads="1"/>
          </p:cNvSpPr>
          <p:nvPr/>
        </p:nvSpPr>
        <p:spPr bwMode="auto">
          <a:xfrm>
            <a:off x="155575" y="7127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 y="1869152"/>
            <a:ext cx="2104762" cy="2171429"/>
          </a:xfrm>
          <a:prstGeom prst="rect">
            <a:avLst/>
          </a:prstGeom>
        </p:spPr>
      </p:pic>
    </p:spTree>
    <p:extLst>
      <p:ext uri="{BB962C8B-B14F-4D97-AF65-F5344CB8AC3E}">
        <p14:creationId xmlns:p14="http://schemas.microsoft.com/office/powerpoint/2010/main" val="1964557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3500"/>
                            </p:stCondLst>
                            <p:childTnLst>
                              <p:par>
                                <p:cTn id="17" presetID="10" presetClass="entr" presetSubtype="0" fill="hold" grpId="0" nodeType="afterEffect">
                                  <p:stCondLst>
                                    <p:cond delay="100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par>
                          <p:cTn id="20" fill="hold">
                            <p:stCondLst>
                              <p:cond delay="5000"/>
                            </p:stCondLst>
                            <p:childTnLst>
                              <p:par>
                                <p:cTn id="21" presetID="10" presetClass="entr" presetSubtype="0" fill="hold" grpId="0" nodeType="afterEffect">
                                  <p:stCondLst>
                                    <p:cond delay="100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Engineering Tool kits</a:t>
            </a:r>
          </a:p>
        </p:txBody>
      </p:sp>
      <p:pic>
        <p:nvPicPr>
          <p:cNvPr id="13314" name="Picture 2"/>
          <p:cNvPicPr>
            <a:picLocks noGrp="1" noChangeAspect="1" noChangeArrowheads="1"/>
          </p:cNvPicPr>
          <p:nvPr>
            <p:ph sz="half" idx="1"/>
          </p:nvPr>
        </p:nvPicPr>
        <p:blipFill>
          <a:blip r:embed="rId3" cstate="print"/>
          <a:stretch>
            <a:fillRect/>
          </a:stretch>
        </p:blipFill>
        <p:spPr bwMode="auto">
          <a:xfrm>
            <a:off x="762000" y="1676400"/>
            <a:ext cx="7720585" cy="38862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a:t>
            </a:r>
          </a:p>
        </p:txBody>
      </p:sp>
      <p:sp>
        <p:nvSpPr>
          <p:cNvPr id="3" name="Content Placeholder 2"/>
          <p:cNvSpPr>
            <a:spLocks noGrp="1"/>
          </p:cNvSpPr>
          <p:nvPr>
            <p:ph sz="half" idx="1"/>
          </p:nvPr>
        </p:nvSpPr>
        <p:spPr>
          <a:xfrm>
            <a:off x="457200" y="1828800"/>
            <a:ext cx="8686800" cy="4297363"/>
          </a:xfrm>
        </p:spPr>
        <p:txBody>
          <a:bodyPr/>
          <a:lstStyle/>
          <a:p>
            <a:pPr>
              <a:buNone/>
            </a:pPr>
            <a:r>
              <a:rPr lang="en-US"/>
              <a:t>		</a:t>
            </a:r>
            <a:r>
              <a:rPr lang="en-US" sz="4000"/>
              <a:t>The Goal of Social Engineers establish is to establish  trust and obtain information!!</a:t>
            </a:r>
          </a:p>
        </p:txBody>
      </p:sp>
      <p:sp>
        <p:nvSpPr>
          <p:cNvPr id="4" name="Content Placeholder 3"/>
          <p:cNvSpPr>
            <a:spLocks noGrp="1"/>
          </p:cNvSpPr>
          <p:nvPr>
            <p:ph sz="half" idx="2"/>
          </p:nvPr>
        </p:nvSpPr>
        <p:spPr>
          <a:xfrm flipH="1">
            <a:off x="8686800" y="6080444"/>
            <a:ext cx="228600" cy="45719"/>
          </a:xfrm>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Social Networking</a:t>
            </a:r>
          </a:p>
        </p:txBody>
      </p:sp>
      <p:pic>
        <p:nvPicPr>
          <p:cNvPr id="63490" name="Picture 2"/>
          <p:cNvPicPr>
            <a:picLocks noGrp="1" noChangeAspect="1" noChangeArrowheads="1"/>
          </p:cNvPicPr>
          <p:nvPr>
            <p:ph idx="1"/>
          </p:nvPr>
        </p:nvPicPr>
        <p:blipFill>
          <a:blip r:embed="rId3" cstate="print"/>
          <a:stretch>
            <a:fillRect/>
          </a:stretch>
        </p:blipFill>
        <p:spPr bwMode="auto">
          <a:xfrm>
            <a:off x="1690687" y="2291556"/>
            <a:ext cx="5762625" cy="3143250"/>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3429000" y="5410200"/>
            <a:ext cx="1123950" cy="962025"/>
          </a:xfrm>
          <a:prstGeom prst="rect">
            <a:avLst/>
          </a:prstGeom>
          <a:noFill/>
          <a:ln w="9525">
            <a:noFill/>
            <a:miter lim="800000"/>
            <a:headEnd/>
            <a:tailEnd/>
          </a:ln>
        </p:spPr>
      </p:pic>
      <p:pic>
        <p:nvPicPr>
          <p:cNvPr id="7" name="Picture 6" descr="C:\Users\rcranor\Desktop\CSI Logos\Control_Solutions_Logo_Files\Logo_Color\CS_COLOR_RGB_300DPI_JPG.jpg"/>
          <p:cNvPicPr/>
          <p:nvPr/>
        </p:nvPicPr>
        <p:blipFill>
          <a:blip r:embed="rId5" cstate="print"/>
          <a:srcRect/>
          <a:stretch>
            <a:fillRect/>
          </a:stretch>
        </p:blipFill>
        <p:spPr bwMode="auto">
          <a:xfrm>
            <a:off x="6781800" y="6096000"/>
            <a:ext cx="2105025" cy="37147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Else do they want</a:t>
            </a:r>
          </a:p>
        </p:txBody>
      </p:sp>
      <p:sp>
        <p:nvSpPr>
          <p:cNvPr id="3" name="Content Placeholder 2"/>
          <p:cNvSpPr>
            <a:spLocks noGrp="1"/>
          </p:cNvSpPr>
          <p:nvPr>
            <p:ph sz="half" idx="1"/>
          </p:nvPr>
        </p:nvSpPr>
        <p:spPr>
          <a:xfrm>
            <a:off x="457200" y="1600200"/>
            <a:ext cx="8686800" cy="4525963"/>
          </a:xfrm>
        </p:spPr>
        <p:txBody>
          <a:bodyPr/>
          <a:lstStyle/>
          <a:p>
            <a:r>
              <a:rPr lang="en-US"/>
              <a:t>Any and every  bit of information is valuable</a:t>
            </a:r>
          </a:p>
          <a:p>
            <a:endParaRPr lang="en-US"/>
          </a:p>
          <a:p>
            <a:pPr>
              <a:buNone/>
            </a:pPr>
            <a:r>
              <a:rPr lang="en-US"/>
              <a:t>• 	Ultimate goal - access  to systems, usually  by getting  people  to trust them</a:t>
            </a:r>
          </a:p>
          <a:p>
            <a:pPr>
              <a:buNone/>
            </a:pPr>
            <a:r>
              <a:rPr lang="en-US"/>
              <a:t> </a:t>
            </a:r>
          </a:p>
          <a:p>
            <a:pPr>
              <a:buNone/>
            </a:pPr>
            <a:r>
              <a:rPr lang="en-US"/>
              <a:t>• 	How much information do you already  give out about  yourself?</a:t>
            </a:r>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Media Sites</a:t>
            </a:r>
          </a:p>
        </p:txBody>
      </p:sp>
      <p:sp>
        <p:nvSpPr>
          <p:cNvPr id="3" name="Content Placeholder 2"/>
          <p:cNvSpPr>
            <a:spLocks noGrp="1"/>
          </p:cNvSpPr>
          <p:nvPr>
            <p:ph sz="half" idx="1"/>
          </p:nvPr>
        </p:nvSpPr>
        <p:spPr>
          <a:xfrm>
            <a:off x="457200" y="1600200"/>
            <a:ext cx="8382000" cy="4525963"/>
          </a:xfrm>
        </p:spPr>
        <p:txBody>
          <a:bodyPr/>
          <a:lstStyle/>
          <a:p>
            <a:pPr>
              <a:buNone/>
            </a:pPr>
            <a:r>
              <a:rPr lang="en-US"/>
              <a:t>Facebook/</a:t>
            </a:r>
            <a:r>
              <a:rPr lang="en-US" err="1"/>
              <a:t>Linkedln</a:t>
            </a:r>
            <a:r>
              <a:rPr lang="en-US"/>
              <a:t> are goldmines!</a:t>
            </a:r>
          </a:p>
          <a:p>
            <a:pPr>
              <a:buNone/>
            </a:pPr>
            <a:endParaRPr lang="en-US"/>
          </a:p>
          <a:p>
            <a:r>
              <a:rPr lang="en-US"/>
              <a:t>Without  meeting  you, the social engineer can often know:</a:t>
            </a:r>
          </a:p>
          <a:p>
            <a:r>
              <a:rPr lang="en-US"/>
              <a:t>Nicknames, family member names, your friends, your pets, your hobbies, your religion, your sports teams, your vacation schedule, your job title, your company, your birthday, your age, your location, your coworkers, your  face ... </a:t>
            </a:r>
          </a:p>
          <a:p>
            <a:r>
              <a:rPr lang="en-US"/>
              <a:t>- Because you published them!</a:t>
            </a:r>
          </a:p>
          <a:p>
            <a:pPr>
              <a:buNone/>
            </a:pPr>
            <a:endParaRPr lang="en-US"/>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LINKED in</a:t>
            </a:r>
          </a:p>
        </p:txBody>
      </p:sp>
      <p:pic>
        <p:nvPicPr>
          <p:cNvPr id="1026" name="Picture 2"/>
          <p:cNvPicPr>
            <a:picLocks noGrp="1" noChangeAspect="1" noChangeArrowheads="1"/>
          </p:cNvPicPr>
          <p:nvPr>
            <p:ph sz="half" idx="1"/>
          </p:nvPr>
        </p:nvPicPr>
        <p:blipFill>
          <a:blip r:embed="rId3" cstate="print"/>
          <a:stretch>
            <a:fillRect/>
          </a:stretch>
        </p:blipFill>
        <p:spPr bwMode="auto">
          <a:xfrm>
            <a:off x="1143000" y="1219200"/>
            <a:ext cx="6934200" cy="4408268"/>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sz="half" idx="1"/>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838200"/>
          </a:xfrm>
        </p:spPr>
        <p:txBody>
          <a:bodyPr/>
          <a:lstStyle/>
          <a:p>
            <a:r>
              <a:rPr lang="en-US" b="1"/>
              <a:t>Blended attacks</a:t>
            </a:r>
            <a:br>
              <a:rPr lang="en-US"/>
            </a:br>
            <a:endParaRPr lang="en-US"/>
          </a:p>
        </p:txBody>
      </p:sp>
      <p:sp>
        <p:nvSpPr>
          <p:cNvPr id="3" name="Content Placeholder 2"/>
          <p:cNvSpPr>
            <a:spLocks noGrp="1"/>
          </p:cNvSpPr>
          <p:nvPr>
            <p:ph sz="half" idx="1"/>
          </p:nvPr>
        </p:nvSpPr>
        <p:spPr>
          <a:xfrm>
            <a:off x="457200" y="1600200"/>
            <a:ext cx="8686800" cy="4525963"/>
          </a:xfrm>
        </p:spPr>
        <p:txBody>
          <a:bodyPr/>
          <a:lstStyle/>
          <a:p>
            <a:r>
              <a:rPr lang="en-US"/>
              <a:t>Most companies still have good perimeter IT</a:t>
            </a:r>
          </a:p>
          <a:p>
            <a:r>
              <a:rPr lang="en-US"/>
              <a:t>defenses but poor internal controls</a:t>
            </a:r>
          </a:p>
          <a:p>
            <a:endParaRPr lang="en-US"/>
          </a:p>
          <a:p>
            <a:pPr>
              <a:buNone/>
            </a:pPr>
            <a:r>
              <a:rPr lang="en-US"/>
              <a:t>• 	Social engineers use a combination of human and computer hacking to take advantage</a:t>
            </a:r>
          </a:p>
          <a:p>
            <a:pPr>
              <a:buNone/>
            </a:pPr>
            <a:r>
              <a:rPr lang="en-US"/>
              <a:t> </a:t>
            </a:r>
          </a:p>
          <a:p>
            <a:pPr>
              <a:buNone/>
            </a:pPr>
            <a:r>
              <a:rPr lang="en-US"/>
              <a:t>• 	Once they get internal access to your network they are often 90°/o there</a:t>
            </a:r>
          </a:p>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Bad News</a:t>
            </a:r>
          </a:p>
        </p:txBody>
      </p:sp>
      <p:sp>
        <p:nvSpPr>
          <p:cNvPr id="3" name="Content Placeholder 2"/>
          <p:cNvSpPr>
            <a:spLocks noGrp="1"/>
          </p:cNvSpPr>
          <p:nvPr>
            <p:ph sz="half" idx="1"/>
          </p:nvPr>
        </p:nvSpPr>
        <p:spPr>
          <a:xfrm>
            <a:off x="457200" y="1447800"/>
            <a:ext cx="8382000" cy="4525963"/>
          </a:xfrm>
        </p:spPr>
        <p:txBody>
          <a:bodyPr/>
          <a:lstStyle/>
          <a:p>
            <a:r>
              <a:rPr lang="en-US"/>
              <a:t>It is nearly impossible to defend against a motivated social engineer with unlimited time</a:t>
            </a:r>
          </a:p>
          <a:p>
            <a:r>
              <a:rPr lang="en-US"/>
              <a:t>- He could become an employee or a contractor (or a janitor)</a:t>
            </a:r>
          </a:p>
          <a:p>
            <a:r>
              <a:rPr lang="en-US"/>
              <a:t>- What if he/she became your DBA or </a:t>
            </a:r>
            <a:r>
              <a:rPr lang="en-US" err="1"/>
              <a:t>sysadmin</a:t>
            </a:r>
            <a:r>
              <a:rPr lang="en-US"/>
              <a:t>?</a:t>
            </a:r>
          </a:p>
          <a:p>
            <a:pPr>
              <a:buNone/>
            </a:pPr>
            <a:r>
              <a:rPr lang="en-US"/>
              <a:t> </a:t>
            </a:r>
          </a:p>
          <a:p>
            <a:r>
              <a:rPr lang="en-US"/>
              <a:t>- Think international espionage</a:t>
            </a:r>
          </a:p>
          <a:p>
            <a:endParaRPr lang="en-US"/>
          </a:p>
        </p:txBody>
      </p:sp>
      <p:sp>
        <p:nvSpPr>
          <p:cNvPr id="4" name="Content Placeholder 3"/>
          <p:cNvSpPr>
            <a:spLocks noGrp="1"/>
          </p:cNvSpPr>
          <p:nvPr>
            <p:ph sz="half" idx="2"/>
          </p:nvPr>
        </p:nvSpPr>
        <p:spPr>
          <a:xfrm flipV="1">
            <a:off x="8534400" y="6126163"/>
            <a:ext cx="152400" cy="122237"/>
          </a:xfrm>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a:t>
            </a:r>
          </a:p>
        </p:txBody>
      </p:sp>
      <p:sp>
        <p:nvSpPr>
          <p:cNvPr id="3" name="Content Placeholder 2"/>
          <p:cNvSpPr>
            <a:spLocks noGrp="1"/>
          </p:cNvSpPr>
          <p:nvPr>
            <p:ph sz="half" idx="1"/>
          </p:nvPr>
        </p:nvSpPr>
        <p:spPr>
          <a:xfrm>
            <a:off x="457200" y="1600200"/>
            <a:ext cx="8305800" cy="4525963"/>
          </a:xfrm>
        </p:spPr>
        <p:txBody>
          <a:bodyPr/>
          <a:lstStyle/>
          <a:p>
            <a:r>
              <a:rPr lang="en-US"/>
              <a:t>Social Engineering is one of the oldest hacking Techniques around</a:t>
            </a:r>
          </a:p>
          <a:p>
            <a:r>
              <a:rPr lang="en-US"/>
              <a:t>Perfected by John Draper (Cap’n Crunch) in the days of Phreaking (Phone Hacking and used by Kevin Mitnik to gain access to many computer systems/</a:t>
            </a:r>
          </a:p>
          <a:p>
            <a:r>
              <a:rPr lang="en-US"/>
              <a:t>However, evidence of Social Engineering can even be found in the bible (Genesis 27).</a:t>
            </a:r>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Specific Defenses</a:t>
            </a:r>
          </a:p>
        </p:txBody>
      </p:sp>
      <p:sp>
        <p:nvSpPr>
          <p:cNvPr id="3" name="Content Placeholder 2"/>
          <p:cNvSpPr>
            <a:spLocks noGrp="1"/>
          </p:cNvSpPr>
          <p:nvPr>
            <p:ph sz="half" idx="1"/>
          </p:nvPr>
        </p:nvSpPr>
        <p:spPr>
          <a:xfrm>
            <a:off x="457200" y="1752600"/>
            <a:ext cx="8305800" cy="4373563"/>
          </a:xfrm>
        </p:spPr>
        <p:txBody>
          <a:bodyPr/>
          <a:lstStyle/>
          <a:p>
            <a:r>
              <a:rPr lang="en-US"/>
              <a:t>Create specific procedures and policies for all conceivable situations</a:t>
            </a:r>
          </a:p>
          <a:p>
            <a:pPr>
              <a:buNone/>
            </a:pPr>
            <a:r>
              <a:rPr lang="en-US"/>
              <a:t>- Example: Verifying a caller in a support center </a:t>
            </a:r>
          </a:p>
          <a:p>
            <a:pPr>
              <a:buNone/>
            </a:pPr>
            <a:r>
              <a:rPr lang="en-US"/>
              <a:t>	Escalate grey areas, resolve them, and add them to the policy</a:t>
            </a:r>
          </a:p>
          <a:p>
            <a:pPr>
              <a:buNone/>
            </a:pPr>
            <a:r>
              <a:rPr lang="en-US"/>
              <a:t>	Teach people  to blame  the policy!</a:t>
            </a:r>
          </a:p>
          <a:p>
            <a:pPr>
              <a:buNone/>
            </a:pPr>
            <a:r>
              <a:rPr lang="en-US"/>
              <a:t> 	Test the policies/procedures/processes</a:t>
            </a:r>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Defenses - People</a:t>
            </a:r>
          </a:p>
        </p:txBody>
      </p:sp>
      <p:sp>
        <p:nvSpPr>
          <p:cNvPr id="5" name="Content Placeholder 2"/>
          <p:cNvSpPr>
            <a:spLocks noGrp="1"/>
          </p:cNvSpPr>
          <p:nvPr>
            <p:ph sz="half" idx="1"/>
          </p:nvPr>
        </p:nvSpPr>
        <p:spPr>
          <a:xfrm>
            <a:off x="457200" y="1600200"/>
            <a:ext cx="9677400" cy="4648201"/>
          </a:xfrm>
        </p:spPr>
        <p:txBody>
          <a:bodyPr/>
          <a:lstStyle/>
          <a:p>
            <a:r>
              <a:rPr lang="en-US"/>
              <a:t>Awareness! Teach with specific examples.</a:t>
            </a:r>
          </a:p>
          <a:p>
            <a:pPr>
              <a:buNone/>
            </a:pPr>
            <a:r>
              <a:rPr lang="en-US"/>
              <a:t>    A pretty woman can get a guy to do anything</a:t>
            </a:r>
          </a:p>
          <a:p>
            <a:pPr>
              <a:buNone/>
            </a:pPr>
            <a:r>
              <a:rPr lang="en-US"/>
              <a:t>• 	Balance  helpfulness with wariness</a:t>
            </a:r>
          </a:p>
          <a:p>
            <a:pPr>
              <a:buNone/>
            </a:pPr>
            <a:r>
              <a:rPr lang="en-US"/>
              <a:t>• 	Consequences of making  a mistake</a:t>
            </a:r>
          </a:p>
          <a:p>
            <a:pPr>
              <a:buNone/>
            </a:pPr>
            <a:r>
              <a:rPr lang="en-US"/>
              <a:t>• 	The same tools can help them in their own personal lives</a:t>
            </a:r>
          </a:p>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Social Engineering Summary</a:t>
            </a:r>
          </a:p>
        </p:txBody>
      </p:sp>
      <p:sp>
        <p:nvSpPr>
          <p:cNvPr id="3" name="Content Placeholder 2"/>
          <p:cNvSpPr>
            <a:spLocks noGrp="1"/>
          </p:cNvSpPr>
          <p:nvPr>
            <p:ph idx="1"/>
          </p:nvPr>
        </p:nvSpPr>
        <p:spPr/>
        <p:txBody>
          <a:bodyPr/>
          <a:lstStyle/>
          <a:p>
            <a:r>
              <a:rPr lang="en-US"/>
              <a:t>Social Engineering main objective is get the target to perform an action</a:t>
            </a:r>
          </a:p>
          <a:p>
            <a:r>
              <a:rPr lang="en-US"/>
              <a:t>Social Engineering is used as part of an overall attack strategy</a:t>
            </a:r>
          </a:p>
          <a:p>
            <a:r>
              <a:rPr lang="en-US"/>
              <a:t>Emails are most common avenues of attack.</a:t>
            </a:r>
          </a:p>
          <a:p>
            <a:endParaRPr lang="en-US"/>
          </a:p>
        </p:txBody>
      </p:sp>
      <p:sp>
        <p:nvSpPr>
          <p:cNvPr id="4" name="Slide Number Placeholder 3"/>
          <p:cNvSpPr>
            <a:spLocks noGrp="1"/>
          </p:cNvSpPr>
          <p:nvPr>
            <p:ph type="sldNum" sz="quarter" idx="12"/>
          </p:nvPr>
        </p:nvSpPr>
        <p:spPr/>
        <p:txBody>
          <a:bodyPr/>
          <a:lstStyle/>
          <a:p>
            <a:fld id="{7F5CE407-6216-4202-80E4-A30DC2F709B2}" type="slidenum">
              <a:rPr lang="en-US" smtClean="0"/>
              <a:pPr/>
              <a:t>42</a:t>
            </a:fld>
            <a:endParaRPr lang="en-US"/>
          </a:p>
        </p:txBody>
      </p:sp>
    </p:spTree>
    <p:extLst>
      <p:ext uri="{BB962C8B-B14F-4D97-AF65-F5344CB8AC3E}">
        <p14:creationId xmlns:p14="http://schemas.microsoft.com/office/powerpoint/2010/main" val="1737055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Before the Attack</a:t>
            </a:r>
          </a:p>
        </p:txBody>
      </p:sp>
      <p:sp>
        <p:nvSpPr>
          <p:cNvPr id="3" name="Content Placeholder 2"/>
          <p:cNvSpPr>
            <a:spLocks noGrp="1"/>
          </p:cNvSpPr>
          <p:nvPr>
            <p:ph sz="half" idx="1"/>
          </p:nvPr>
        </p:nvSpPr>
        <p:spPr>
          <a:xfrm>
            <a:off x="457200" y="1600200"/>
            <a:ext cx="8305800" cy="4525963"/>
          </a:xfrm>
        </p:spPr>
        <p:txBody>
          <a:bodyPr/>
          <a:lstStyle/>
          <a:p>
            <a:r>
              <a:rPr lang="en-US" b="1"/>
              <a:t>Reconnaissance (RECON)</a:t>
            </a:r>
            <a:r>
              <a:rPr lang="en-US"/>
              <a:t>, also known as </a:t>
            </a:r>
            <a:r>
              <a:rPr lang="en-US" b="1"/>
              <a:t>scouting</a:t>
            </a:r>
            <a:r>
              <a:rPr lang="en-US"/>
              <a:t>, is the military term for exploring beyond the area occupied by friendly forces to gain information about enemy forces or features of the environment.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a:t>Anatomy of  a Phish</a:t>
            </a:r>
          </a:p>
        </p:txBody>
      </p:sp>
      <p:pic>
        <p:nvPicPr>
          <p:cNvPr id="70658" name="Picture 2"/>
          <p:cNvPicPr>
            <a:picLocks noGrp="1" noChangeAspect="1" noChangeArrowheads="1"/>
          </p:cNvPicPr>
          <p:nvPr>
            <p:ph idx="1"/>
          </p:nvPr>
        </p:nvPicPr>
        <p:blipFill>
          <a:blip r:embed="rId3" cstate="print"/>
          <a:stretch>
            <a:fillRect/>
          </a:stretch>
        </p:blipFill>
        <p:spPr bwMode="auto">
          <a:xfrm>
            <a:off x="757237" y="1843881"/>
            <a:ext cx="7629525" cy="40386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Pretexing</a:t>
            </a:r>
            <a:endParaRPr lang="en-US"/>
          </a:p>
        </p:txBody>
      </p:sp>
      <p:pic>
        <p:nvPicPr>
          <p:cNvPr id="1026" name="Picture 2"/>
          <p:cNvPicPr>
            <a:picLocks noGrp="1" noChangeAspect="1" noChangeArrowheads="1"/>
          </p:cNvPicPr>
          <p:nvPr>
            <p:ph sz="half" idx="1"/>
          </p:nvPr>
        </p:nvPicPr>
        <p:blipFill>
          <a:blip r:embed="rId3" cstate="print"/>
          <a:stretch>
            <a:fillRect/>
          </a:stretch>
        </p:blipFill>
        <p:spPr bwMode="auto">
          <a:xfrm>
            <a:off x="1066800" y="1752600"/>
            <a:ext cx="7315200" cy="3880465"/>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Pretexing</a:t>
            </a:r>
            <a:endParaRPr lang="en-US"/>
          </a:p>
        </p:txBody>
      </p:sp>
      <p:pic>
        <p:nvPicPr>
          <p:cNvPr id="2050" name="Picture 2"/>
          <p:cNvPicPr>
            <a:picLocks noGrp="1" noChangeAspect="1" noChangeArrowheads="1"/>
          </p:cNvPicPr>
          <p:nvPr>
            <p:ph sz="half" idx="1"/>
          </p:nvPr>
        </p:nvPicPr>
        <p:blipFill>
          <a:blip r:embed="rId3" cstate="print"/>
          <a:srcRect/>
          <a:stretch>
            <a:fillRect/>
          </a:stretch>
        </p:blipFill>
        <p:spPr bwMode="auto">
          <a:xfrm>
            <a:off x="457200" y="1447800"/>
            <a:ext cx="8305800" cy="4648199"/>
          </a:xfrm>
          <a:prstGeom prst="rect">
            <a:avLst/>
          </a:prstGeom>
          <a:noFill/>
          <a:ln w="9525">
            <a:noFill/>
            <a:miter lim="800000"/>
            <a:headEnd/>
            <a:tailEnd/>
          </a:ln>
        </p:spPr>
      </p:pic>
      <p:sp>
        <p:nvSpPr>
          <p:cNvPr id="4" name="Content Placeholder 3"/>
          <p:cNvSpPr>
            <a:spLocks noGrp="1"/>
          </p:cNvSpPr>
          <p:nvPr>
            <p:ph sz="half" idx="2"/>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Phishing</a:t>
            </a:r>
          </a:p>
        </p:txBody>
      </p:sp>
      <p:pic>
        <p:nvPicPr>
          <p:cNvPr id="3074" name="Picture 2"/>
          <p:cNvPicPr>
            <a:picLocks noGrp="1" noChangeAspect="1" noChangeArrowheads="1"/>
          </p:cNvPicPr>
          <p:nvPr>
            <p:ph sz="half" idx="1"/>
          </p:nvPr>
        </p:nvPicPr>
        <p:blipFill>
          <a:blip r:embed="rId3" cstate="print"/>
          <a:stretch>
            <a:fillRect/>
          </a:stretch>
        </p:blipFill>
        <p:spPr bwMode="auto">
          <a:xfrm>
            <a:off x="990600" y="1295400"/>
            <a:ext cx="7538720" cy="4267200"/>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Security-ULM- Presentation-2011v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LM with graphi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LM fill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ULM artistic with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LM artistic with ULM graphi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LM artistic fill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ULM artistic filler with transparent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lank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Security-ULM- Presentation-2011v2</Template>
  <Application>Microsoft Office PowerPoint</Application>
  <PresentationFormat>On-screen Show (4:3)</PresentationFormat>
  <Slides>42</Slides>
  <Notes>34</Notes>
  <HiddenSlides>0</HiddenSlides>
  <ScaleCrop>false</ScaleCrop>
  <HeadingPairs>
    <vt:vector size="4" baseType="variant">
      <vt:variant>
        <vt:lpstr>Theme</vt:lpstr>
      </vt:variant>
      <vt:variant>
        <vt:i4>8</vt:i4>
      </vt:variant>
      <vt:variant>
        <vt:lpstr>Slide Titles</vt:lpstr>
      </vt:variant>
      <vt:variant>
        <vt:i4>42</vt:i4>
      </vt:variant>
    </vt:vector>
  </HeadingPairs>
  <TitlesOfParts>
    <vt:vector size="50" baseType="lpstr">
      <vt:lpstr>Security-ULM- Presentation-2011v2</vt:lpstr>
      <vt:lpstr>ULM with graphic</vt:lpstr>
      <vt:lpstr>ULM filler slides</vt:lpstr>
      <vt:lpstr>ULM artistic with logo</vt:lpstr>
      <vt:lpstr>ULM artistic with ULM graphic</vt:lpstr>
      <vt:lpstr>ULM artistic filler</vt:lpstr>
      <vt:lpstr>ULM artistic filler with transparent logo</vt:lpstr>
      <vt:lpstr>Blank Master</vt:lpstr>
      <vt:lpstr>Defending the Fortress – The Human Factor</vt:lpstr>
      <vt:lpstr>The New Model for Security</vt:lpstr>
      <vt:lpstr>What is Social Engineering</vt:lpstr>
      <vt:lpstr>History</vt:lpstr>
      <vt:lpstr>Before the Attack</vt:lpstr>
      <vt:lpstr>Anatomy of  a Phish</vt:lpstr>
      <vt:lpstr>Pretexing</vt:lpstr>
      <vt:lpstr>Pretexing</vt:lpstr>
      <vt:lpstr>Phishing</vt:lpstr>
      <vt:lpstr>Phishing  Attack Categories</vt:lpstr>
      <vt:lpstr>Vishing and SMShing</vt:lpstr>
      <vt:lpstr>Email Preferred Over Secret Questions</vt:lpstr>
      <vt:lpstr>Physical</vt:lpstr>
      <vt:lpstr>Phishing Attack</vt:lpstr>
      <vt:lpstr>PHISHING EMAIL</vt:lpstr>
      <vt:lpstr>Phishing Email - Iphone</vt:lpstr>
      <vt:lpstr>SOCIAL MEDIA</vt:lpstr>
      <vt:lpstr>SOCIAL MEDIA – Part II</vt:lpstr>
      <vt:lpstr>Infected Attachments</vt:lpstr>
      <vt:lpstr>Infected Attachments</vt:lpstr>
      <vt:lpstr>PowerPoint Presentation</vt:lpstr>
      <vt:lpstr>Links in Email</vt:lpstr>
      <vt:lpstr>Miss Delivery</vt:lpstr>
      <vt:lpstr>IRS SCAM</vt:lpstr>
      <vt:lpstr>Bogus URL</vt:lpstr>
      <vt:lpstr>PowerPoint Presentation</vt:lpstr>
      <vt:lpstr>Ransom Ware</vt:lpstr>
      <vt:lpstr>Business Case – Research from Jamison Utter</vt:lpstr>
      <vt:lpstr>The Maths</vt:lpstr>
      <vt:lpstr>Should we Pay?</vt:lpstr>
      <vt:lpstr>Social Engineering Tool kits</vt:lpstr>
      <vt:lpstr>How ??</vt:lpstr>
      <vt:lpstr>Social Networking</vt:lpstr>
      <vt:lpstr>What Else do they want</vt:lpstr>
      <vt:lpstr>Social Media Sites</vt:lpstr>
      <vt:lpstr>LINKED in</vt:lpstr>
      <vt:lpstr>PowerPoint Presentation</vt:lpstr>
      <vt:lpstr>Blended attacks </vt:lpstr>
      <vt:lpstr>The Bad News</vt:lpstr>
      <vt:lpstr>Specific Defenses</vt:lpstr>
      <vt:lpstr>Defenses - People</vt:lpstr>
      <vt:lpstr>Social Engineering Summary</vt:lpstr>
    </vt:vector>
  </TitlesOfParts>
  <Company>Altran Control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on the Front Lines of Information Security</dc:title>
  <dc:creator>Allen Lum</dc:creator>
  <cp:revision>1</cp:revision>
  <dcterms:created xsi:type="dcterms:W3CDTF">2011-10-25T21:30:11Z</dcterms:created>
  <dcterms:modified xsi:type="dcterms:W3CDTF">2019-03-29T21:09:02Z</dcterms:modified>
</cp:coreProperties>
</file>